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85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6" r:id="rId15"/>
    <p:sldId id="268" r:id="rId16"/>
    <p:sldId id="261" r:id="rId17"/>
    <p:sldId id="263" r:id="rId18"/>
    <p:sldId id="288" r:id="rId19"/>
    <p:sldId id="262" r:id="rId20"/>
    <p:sldId id="264" r:id="rId21"/>
    <p:sldId id="265" r:id="rId22"/>
    <p:sldId id="266" r:id="rId23"/>
    <p:sldId id="270" r:id="rId24"/>
    <p:sldId id="267" r:id="rId25"/>
    <p:sldId id="284" r:id="rId26"/>
    <p:sldId id="273" r:id="rId27"/>
    <p:sldId id="274" r:id="rId28"/>
    <p:sldId id="287" r:id="rId29"/>
    <p:sldId id="289" r:id="rId30"/>
    <p:sldId id="275" r:id="rId31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887A-3510-4CC6-8916-09B66B99B336}" type="datetimeFigureOut">
              <a:rPr lang="pl-PL" smtClean="0"/>
              <a:pPr/>
              <a:t>2013-04-21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78FD-6098-4A7D-A1E4-9FEA35FBE0C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887A-3510-4CC6-8916-09B66B99B336}" type="datetimeFigureOut">
              <a:rPr lang="pl-PL" smtClean="0"/>
              <a:pPr/>
              <a:t>2013-04-21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78FD-6098-4A7D-A1E4-9FEA35FBE0C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887A-3510-4CC6-8916-09B66B99B336}" type="datetimeFigureOut">
              <a:rPr lang="pl-PL" smtClean="0"/>
              <a:pPr/>
              <a:t>2013-04-21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78FD-6098-4A7D-A1E4-9FEA35FBE0C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887A-3510-4CC6-8916-09B66B99B336}" type="datetimeFigureOut">
              <a:rPr lang="pl-PL" smtClean="0"/>
              <a:pPr/>
              <a:t>2013-04-21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78FD-6098-4A7D-A1E4-9FEA35FBE0C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887A-3510-4CC6-8916-09B66B99B336}" type="datetimeFigureOut">
              <a:rPr lang="pl-PL" smtClean="0"/>
              <a:pPr/>
              <a:t>2013-04-21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78FD-6098-4A7D-A1E4-9FEA35FBE0C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887A-3510-4CC6-8916-09B66B99B336}" type="datetimeFigureOut">
              <a:rPr lang="pl-PL" smtClean="0"/>
              <a:pPr/>
              <a:t>2013-04-21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78FD-6098-4A7D-A1E4-9FEA35FBE0C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887A-3510-4CC6-8916-09B66B99B336}" type="datetimeFigureOut">
              <a:rPr lang="pl-PL" smtClean="0"/>
              <a:pPr/>
              <a:t>2013-04-21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78FD-6098-4A7D-A1E4-9FEA35FBE0C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887A-3510-4CC6-8916-09B66B99B336}" type="datetimeFigureOut">
              <a:rPr lang="pl-PL" smtClean="0"/>
              <a:pPr/>
              <a:t>2013-04-21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78FD-6098-4A7D-A1E4-9FEA35FBE0C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887A-3510-4CC6-8916-09B66B99B336}" type="datetimeFigureOut">
              <a:rPr lang="pl-PL" smtClean="0"/>
              <a:pPr/>
              <a:t>2013-04-21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78FD-6098-4A7D-A1E4-9FEA35FBE0C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887A-3510-4CC6-8916-09B66B99B336}" type="datetimeFigureOut">
              <a:rPr lang="pl-PL" smtClean="0"/>
              <a:pPr/>
              <a:t>2013-04-21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78FD-6098-4A7D-A1E4-9FEA35FBE0C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887A-3510-4CC6-8916-09B66B99B336}" type="datetimeFigureOut">
              <a:rPr lang="pl-PL" smtClean="0"/>
              <a:pPr/>
              <a:t>2013-04-21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78FD-6098-4A7D-A1E4-9FEA35FBE0C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4887A-3510-4CC6-8916-09B66B99B336}" type="datetimeFigureOut">
              <a:rPr lang="pl-PL" smtClean="0"/>
              <a:pPr/>
              <a:t>2013-04-21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778FD-6098-4A7D-A1E4-9FEA35FBE0CE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wagrowiec.eu/assets/images/aktualnosci/2012/listopad_2012/PATRO3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gloswagrowiecki.pl/images/stories/2012/47/gucia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agrowiec.eu/assets/images/aktualnosci/2012/listopad_2012/PATRO4.JPG" TargetMode="External"/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hyperlink" Target="http://www.wagrowiec.eu/assets/images/aktualnosci/2012/listopad_2012/PATRO2.JPGassets/images/aktualnosci/2012/listopad_2012/PATRO3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wagrowiec.eu/assets/images/aktualnosci/2012/listopad_2012/PATRO.JPG" TargetMode="External"/><Relationship Id="rId5" Type="http://schemas.openxmlformats.org/officeDocument/2006/relationships/image" Target="../media/image26.jpeg"/><Relationship Id="rId4" Type="http://schemas.openxmlformats.org/officeDocument/2006/relationships/hyperlink" Target="http://www.wagrowiec.eu/assets/images/aktualnosci/2012/listopad_2012/PATRO5.JPG" TargetMode="External"/><Relationship Id="rId9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9.jpeg"/><Relationship Id="rId7" Type="http://schemas.openxmlformats.org/officeDocument/2006/relationships/hyperlink" Target="http://www.wagrowiec.eu/assets/images/aktualnosci/2012/pazdziernik/IMG_4266.JPG" TargetMode="External"/><Relationship Id="rId12" Type="http://schemas.openxmlformats.org/officeDocument/2006/relationships/image" Target="../media/image34.jpeg"/><Relationship Id="rId2" Type="http://schemas.openxmlformats.org/officeDocument/2006/relationships/hyperlink" Target="http://www.gloswagrowiecki.pl/images/stories/2012/45/Jakub_Wujek_konferencja_25_10_12DSC01659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hyperlink" Target="http://www.wagrowiec.eu/assets/images/aktualnosci/2012/pazdziernik/IMG_4294.JPG" TargetMode="External"/><Relationship Id="rId5" Type="http://schemas.openxmlformats.org/officeDocument/2006/relationships/hyperlink" Target="http://www.gloswagrowiecki.pl/images/stories/2012/45/Jakub_Wujek_konferencja_25_10_12DSC01725.jpg" TargetMode="External"/><Relationship Id="rId10" Type="http://schemas.openxmlformats.org/officeDocument/2006/relationships/image" Target="../media/image33.jpeg"/><Relationship Id="rId4" Type="http://schemas.openxmlformats.org/officeDocument/2006/relationships/image" Target="../media/image30.jpeg"/><Relationship Id="rId9" Type="http://schemas.openxmlformats.org/officeDocument/2006/relationships/hyperlink" Target="http://www.wagrowiec.eu/assets/images/aktualnosci/2012/pazdziernik/IMG_4304.JPG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kument_programu_Microsoft_Office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minawagrowiec.pl/" TargetMode="External"/><Relationship Id="rId3" Type="http://schemas.openxmlformats.org/officeDocument/2006/relationships/hyperlink" Target="http://www.mdkwagrowiec.pl/" TargetMode="External"/><Relationship Id="rId7" Type="http://schemas.openxmlformats.org/officeDocument/2006/relationships/hyperlink" Target="http://www.wagrowiec.pl/" TargetMode="External"/><Relationship Id="rId2" Type="http://schemas.openxmlformats.org/officeDocument/2006/relationships/hyperlink" Target="http://www.opatowka.pl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wagrowiec.eu/" TargetMode="External"/><Relationship Id="rId5" Type="http://schemas.openxmlformats.org/officeDocument/2006/relationships/hyperlink" Target="http://www.pbp.wagrowiec.pl/" TargetMode="External"/><Relationship Id="rId4" Type="http://schemas.openxmlformats.org/officeDocument/2006/relationships/hyperlink" Target="http://www.mbp.wagrowiec.eu/" TargetMode="External"/><Relationship Id="rId9" Type="http://schemas.openxmlformats.org/officeDocument/2006/relationships/hyperlink" Target="http://www.gloswagrowiecki.pl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pzp.e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pl/imgres?imgurl=http://d.naszemiasto.pl/k/r/d8/aa/4e157f892c726_o.jpg&amp;imgrefurl=http://wagrowiec.naszemiasto.pl/artykul/983119,juz-za-tydzien-festyn-cysterski-wagrowczanie-przeniosa-sie,id,t.html&amp;usg=__ugDxscG6--D5gL4wYWozfp1yNEQ=&amp;h=1000&amp;w=1500&amp;sz=433&amp;hl=pl&amp;start=36&amp;zoom=1&amp;tbnid=NCsZlrFDlAAJ_M:&amp;tbnh=100&amp;tbnw=150&amp;ei=EX9dUZfYOoqXtQbnz4Fg&amp;prev=/search?q=FESTYN+CYSTERSKI+W%C4%84GROWIEC&amp;start=20&amp;hl=pl&amp;sa=N&amp;gbv=2&amp;tbm=isch&amp;itbs=1&amp;sa=X&amp;ved=0CEkQrQMwDzgU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12" Type="http://schemas.openxmlformats.org/officeDocument/2006/relationships/image" Target="../media/image6.jpeg"/><Relationship Id="rId2" Type="http://schemas.openxmlformats.org/officeDocument/2006/relationships/hyperlink" Target="http://www.google.pl/imgres?imgurl=http://www.wagrowiec.eu/assets/images/dzialy/kultura/imprezy-miejskie/festyn-cysterski-m.jpg&amp;imgrefurl=http://www.wagrowiec.eu/pl/dla-turysty/kultura/cykliczne-imprezy-miejskie/festyn-cysterski1&amp;usg=__4luSAt6-VM3NKU3UtjV0c4ZlfxQ=&amp;h=165&amp;w=250&amp;sz=34&amp;hl=pl&amp;start=8&amp;zoom=1&amp;tbnid=9nvlojIxtbuVUM:&amp;tbnh=73&amp;tbnw=111&amp;ei=BH5dUc6APcev4QSDpYCoBw&amp;prev=/search?q=FESTYN+CYSTERSKI+W%C4%84GROWIEC&amp;hl=pl&amp;gbv=2&amp;tbm=isch&amp;itbs=1&amp;sa=X&amp;ved=0CDkQrQMwBw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pl/imgres?imgurl=http://d.naszemiasto.pl/k/r/14/ea/4e24090f564dc_o.jpg&amp;imgrefurl=http://wagrowiec.naszemiasto.pl/galeria/zdjecia/998125,XIV+Festyn+Cysterski:+historyczny+W%B1growiec+%5bZDJ%CACIA%5d,galeria,1263531,id,t,tm,zid.html&amp;usg=__nVEUO5HejIMCqD-fDusG4SOKV3U=&amp;h=400&amp;w=600&amp;sz=104&amp;hl=pl&amp;start=33&amp;zoom=1&amp;tbnid=o_Pt_FfMteatJM:&amp;tbnh=90&amp;tbnw=135&amp;ei=EX9dUZfYOoqXtQbnz4Fg&amp;prev=/search?q=FESTYN+CYSTERSKI+W%C4%84GROWIEC&amp;start=20&amp;hl=pl&amp;sa=N&amp;gbv=2&amp;tbm=isch&amp;itbs=1&amp;sa=X&amp;ved=0CEMQrQMwDDgU" TargetMode="External"/><Relationship Id="rId11" Type="http://schemas.openxmlformats.org/officeDocument/2006/relationships/image" Target="../media/image5.jpeg"/><Relationship Id="rId5" Type="http://schemas.openxmlformats.org/officeDocument/2006/relationships/image" Target="../media/image2.jpeg"/><Relationship Id="rId10" Type="http://schemas.openxmlformats.org/officeDocument/2006/relationships/hyperlink" Target="http://www.google.pl/imgres?imgurl=http://static.myvimu.com/photo/63/70563_m.jpg&amp;imgrefurl=http://myvimu.com/exhibit/34446-klasztor-pocysterski-w-wagrowcu&amp;usg=__xnoOsnOi0AjStFduXkjca0AGUYc=&amp;h=337&amp;w=450&amp;sz=39&amp;hl=pl&amp;start=18&amp;zoom=1&amp;tbnid=-L4GSqtvNW1h9M:&amp;tbnh=95&amp;tbnw=127&amp;ei=mfNdUZ28KYi47AbGjIGgCA&amp;prev=/search?q=klasztor+w%C4%85growiec&amp;um=1&amp;hl=pl&amp;sa=N&amp;gbv=2&amp;tbm=isch&amp;um=1&amp;itbs=1&amp;sa=X&amp;ved=0CE0QrQMwEQ" TargetMode="External"/><Relationship Id="rId4" Type="http://schemas.openxmlformats.org/officeDocument/2006/relationships/hyperlink" Target="http://www.google.pl/imgres?imgurl=http://www.dobroni.pl/foto_news/14_x6297.jpg&amp;imgrefurl=http://www.dobroni.pl/rekonstrukcja-zdjecia,55154&amp;usg=__LUybUId5v6ZXX0FAUYxKnRDcHP4=&amp;h=700&amp;w=476&amp;sz=83&amp;hl=pl&amp;start=32&amp;zoom=1&amp;tbnid=qtqNyZANbAraFM:&amp;tbnh=140&amp;tbnw=95&amp;ei=EX9dUZfYOoqXtQbnz4Fg&amp;prev=/search?q=FESTYN+CYSTERSKI+W%C4%84GROWIEC&amp;start=20&amp;hl=pl&amp;sa=N&amp;gbv=2&amp;tbm=isch&amp;itbs=1&amp;sa=X&amp;ved=0CEEQrQMwCzgU" TargetMode="External"/><Relationship Id="rId9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/>
          </a:bodyPr>
          <a:lstStyle/>
          <a:p>
            <a:r>
              <a:rPr lang="pl-PL" b="1" dirty="0" smtClean="0">
                <a:latin typeface="Bernard MT Condensed" pitchFamily="18" charset="0"/>
              </a:rPr>
              <a:t>Walne zebranie członków Towarzystwa Przyjaciół Ziemi Pałuckiej w Wągrowcu</a:t>
            </a:r>
            <a:br>
              <a:rPr lang="pl-PL" b="1" dirty="0" smtClean="0">
                <a:latin typeface="Bernard MT Condensed" pitchFamily="18" charset="0"/>
              </a:rPr>
            </a:br>
            <a:r>
              <a:rPr lang="pl-PL" sz="2800" b="1" dirty="0" smtClean="0">
                <a:latin typeface="Bernard MT Condensed" pitchFamily="18" charset="0"/>
              </a:rPr>
              <a:t>22 kwietnia 2013 r.</a:t>
            </a:r>
            <a:endParaRPr lang="pl-PL" b="1" dirty="0">
              <a:latin typeface="Bernard MT Condense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pl-PL" dirty="0" smtClean="0">
                <a:latin typeface="Bernard MT Condensed" pitchFamily="18" charset="0"/>
              </a:rPr>
              <a:t>Przemarsz korowodu ulicami miasta</a:t>
            </a:r>
            <a:endParaRPr lang="pl-PL" dirty="0">
              <a:latin typeface="Bernard MT Condensed" pitchFamily="18" charset="0"/>
            </a:endParaRPr>
          </a:p>
        </p:txBody>
      </p:sp>
      <p:pic>
        <p:nvPicPr>
          <p:cNvPr id="36866" name="Picture 2" descr="C:\Documents and Settings\K.Babicz\Pulpit\Materiały do prezentacj\Obraz 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1357298"/>
            <a:ext cx="4721083" cy="3143272"/>
          </a:xfrm>
          <a:prstGeom prst="rect">
            <a:avLst/>
          </a:prstGeom>
          <a:noFill/>
        </p:spPr>
      </p:pic>
      <p:pic>
        <p:nvPicPr>
          <p:cNvPr id="36867" name="Picture 3" descr="C:\Documents and Settings\K.Babicz\Pulpit\Materiały do prezentacj\Obraz 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050748"/>
            <a:ext cx="4738488" cy="3391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800" b="1" dirty="0" smtClean="0">
                <a:latin typeface="Bernard MT Condensed" pitchFamily="18" charset="0"/>
              </a:rPr>
              <a:t>Zwiedzanie klasztoru</a:t>
            </a:r>
            <a:endParaRPr lang="pl-PL" sz="4800" b="1" dirty="0">
              <a:latin typeface="Bernard MT Condensed" pitchFamily="18" charset="0"/>
            </a:endParaRPr>
          </a:p>
        </p:txBody>
      </p:sp>
      <p:pic>
        <p:nvPicPr>
          <p:cNvPr id="37890" name="Picture 2" descr="C:\Documents and Settings\K.Babicz\Pulpit\Materiały do prezentacj\Obraz 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1603" y="1600200"/>
            <a:ext cx="6800793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6000" b="1" dirty="0" smtClean="0">
                <a:latin typeface="Bernard MT Condensed" pitchFamily="18" charset="0"/>
              </a:rPr>
              <a:t>Kwesty</a:t>
            </a:r>
            <a:endParaRPr lang="pl-PL" sz="6000" b="1" dirty="0">
              <a:latin typeface="Bernard MT Condensed" pitchFamily="18" charset="0"/>
            </a:endParaRPr>
          </a:p>
        </p:txBody>
      </p:sp>
      <p:pic>
        <p:nvPicPr>
          <p:cNvPr id="1026" name="Picture 2" descr="C:\Documents and Settings\K.Babicz\Pulpit\CMENTARZ STAROFARNY\obrazyy 52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 rot="16200000">
            <a:off x="-11938" y="2155022"/>
            <a:ext cx="4667282" cy="3500462"/>
          </a:xfrm>
          <a:prstGeom prst="rect">
            <a:avLst/>
          </a:prstGeom>
          <a:noFill/>
        </p:spPr>
      </p:pic>
      <p:sp>
        <p:nvSpPr>
          <p:cNvPr id="8" name="Symbol zastępczy zawartości 7"/>
          <p:cNvSpPr>
            <a:spLocks noGrp="1"/>
          </p:cNvSpPr>
          <p:nvPr>
            <p:ph sz="half" idx="2"/>
          </p:nvPr>
        </p:nvSpPr>
        <p:spPr>
          <a:xfrm>
            <a:off x="4000496" y="1357298"/>
            <a:ext cx="5143504" cy="535785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pl-PL" sz="2000" dirty="0" smtClean="0">
              <a:latin typeface="Bernard MT Condensed" pitchFamily="18" charset="0"/>
            </a:endParaRPr>
          </a:p>
          <a:p>
            <a:pPr algn="ctr">
              <a:buNone/>
            </a:pPr>
            <a:endParaRPr lang="pl-PL" sz="2000" dirty="0" smtClean="0">
              <a:latin typeface="Bernard MT Condensed" pitchFamily="18" charset="0"/>
            </a:endParaRPr>
          </a:p>
          <a:p>
            <a:pPr algn="ctr">
              <a:buNone/>
            </a:pPr>
            <a:r>
              <a:rPr lang="pl-PL" sz="2000" dirty="0" smtClean="0">
                <a:latin typeface="Bernard MT Condensed" pitchFamily="18" charset="0"/>
              </a:rPr>
              <a:t>Podczas czterech kwest zebraliśmy 1847,06 zł.</a:t>
            </a:r>
          </a:p>
          <a:p>
            <a:pPr algn="ctr">
              <a:buNone/>
            </a:pPr>
            <a:endParaRPr lang="pl-PL" sz="1600" dirty="0" smtClean="0">
              <a:latin typeface="Bernard MT Condensed" pitchFamily="18" charset="0"/>
            </a:endParaRPr>
          </a:p>
          <a:p>
            <a:pPr algn="ctr">
              <a:buNone/>
            </a:pPr>
            <a:r>
              <a:rPr lang="pl-PL" sz="1600" dirty="0" smtClean="0">
                <a:latin typeface="Bernard MT Condensed" pitchFamily="18" charset="0"/>
              </a:rPr>
              <a:t>Kwestowali:</a:t>
            </a:r>
          </a:p>
          <a:p>
            <a:pPr>
              <a:buNone/>
            </a:pPr>
            <a:endParaRPr lang="pl-PL" sz="1600" dirty="0" smtClean="0">
              <a:latin typeface="Bernard MT Condensed" pitchFamily="18" charset="0"/>
            </a:endParaRPr>
          </a:p>
          <a:p>
            <a:pPr>
              <a:buNone/>
            </a:pPr>
            <a:r>
              <a:rPr lang="pl-PL" sz="1200" dirty="0" smtClean="0">
                <a:latin typeface="Bernard MT Condensed" pitchFamily="18" charset="0"/>
              </a:rPr>
              <a:t>	Bogumiła </a:t>
            </a:r>
            <a:r>
              <a:rPr lang="pl-PL" sz="1200" dirty="0" err="1" smtClean="0">
                <a:latin typeface="Bernard MT Condensed" pitchFamily="18" charset="0"/>
              </a:rPr>
              <a:t>Nickiel</a:t>
            </a:r>
            <a:r>
              <a:rPr lang="pl-PL" sz="1200" dirty="0" smtClean="0">
                <a:latin typeface="Bernard MT Condensed" pitchFamily="18" charset="0"/>
              </a:rPr>
              <a:t>		Jadwiga Mianowska</a:t>
            </a:r>
          </a:p>
          <a:p>
            <a:pPr>
              <a:buNone/>
            </a:pPr>
            <a:r>
              <a:rPr lang="pl-PL" sz="1200" dirty="0" smtClean="0">
                <a:latin typeface="Bernard MT Condensed" pitchFamily="18" charset="0"/>
              </a:rPr>
              <a:t>	Wiesława Maćkowiak		Jerzy Mianowski</a:t>
            </a:r>
          </a:p>
          <a:p>
            <a:pPr>
              <a:buNone/>
            </a:pPr>
            <a:r>
              <a:rPr lang="pl-PL" sz="1200" dirty="0" smtClean="0">
                <a:latin typeface="Bernard MT Condensed" pitchFamily="18" charset="0"/>
              </a:rPr>
              <a:t>	Aleksandra Podemska		Ewa Byczyńska</a:t>
            </a:r>
          </a:p>
          <a:p>
            <a:pPr>
              <a:buNone/>
            </a:pPr>
            <a:r>
              <a:rPr lang="pl-PL" sz="1200" dirty="0" smtClean="0">
                <a:latin typeface="Bernard MT Condensed" pitchFamily="18" charset="0"/>
              </a:rPr>
              <a:t>	Barbara Piechowiak		Grażyna Magiera</a:t>
            </a:r>
          </a:p>
          <a:p>
            <a:pPr>
              <a:buNone/>
            </a:pPr>
            <a:r>
              <a:rPr lang="pl-PL" sz="1200" dirty="0" smtClean="0">
                <a:latin typeface="Bernard MT Condensed" pitchFamily="18" charset="0"/>
              </a:rPr>
              <a:t>	Marianna Banasik		Jolanta Kaczmarek</a:t>
            </a:r>
          </a:p>
          <a:p>
            <a:pPr>
              <a:buNone/>
            </a:pPr>
            <a:r>
              <a:rPr lang="pl-PL" sz="1200" dirty="0" smtClean="0">
                <a:latin typeface="Bernard MT Condensed" pitchFamily="18" charset="0"/>
              </a:rPr>
              <a:t>	Halina </a:t>
            </a:r>
            <a:r>
              <a:rPr lang="pl-PL" sz="1200" dirty="0" err="1" smtClean="0">
                <a:latin typeface="Bernard MT Condensed" pitchFamily="18" charset="0"/>
              </a:rPr>
              <a:t>Sudrowicz-Kwiatkowska</a:t>
            </a:r>
            <a:r>
              <a:rPr lang="pl-PL" sz="1200" dirty="0" smtClean="0">
                <a:latin typeface="Bernard MT Condensed" pitchFamily="18" charset="0"/>
              </a:rPr>
              <a:t>	Halina Jacek</a:t>
            </a:r>
          </a:p>
          <a:p>
            <a:pPr>
              <a:buNone/>
            </a:pPr>
            <a:r>
              <a:rPr lang="pl-PL" sz="1200" dirty="0" smtClean="0">
                <a:latin typeface="Bernard MT Condensed" pitchFamily="18" charset="0"/>
              </a:rPr>
              <a:t>	Joanna </a:t>
            </a:r>
            <a:r>
              <a:rPr lang="pl-PL" sz="1200" dirty="0" err="1" smtClean="0">
                <a:latin typeface="Bernard MT Condensed" pitchFamily="18" charset="0"/>
              </a:rPr>
              <a:t>Jeneralczyk</a:t>
            </a:r>
            <a:r>
              <a:rPr lang="pl-PL" sz="1200" dirty="0" smtClean="0">
                <a:latin typeface="Bernard MT Condensed" pitchFamily="18" charset="0"/>
              </a:rPr>
              <a:t>		Maria </a:t>
            </a:r>
            <a:r>
              <a:rPr lang="pl-PL" sz="1200" dirty="0" err="1" smtClean="0">
                <a:latin typeface="Bernard MT Condensed" pitchFamily="18" charset="0"/>
              </a:rPr>
              <a:t>Martyńska</a:t>
            </a:r>
            <a:endParaRPr lang="pl-PL" sz="1200" dirty="0" smtClean="0">
              <a:latin typeface="Bernard MT Condensed" pitchFamily="18" charset="0"/>
            </a:endParaRPr>
          </a:p>
          <a:p>
            <a:pPr>
              <a:buNone/>
            </a:pPr>
            <a:r>
              <a:rPr lang="pl-PL" sz="1200" dirty="0" smtClean="0">
                <a:latin typeface="Bernard MT Condensed" pitchFamily="18" charset="0"/>
              </a:rPr>
              <a:t>	Małgorzata </a:t>
            </a:r>
            <a:r>
              <a:rPr lang="pl-PL" sz="1200" dirty="0" err="1" smtClean="0">
                <a:latin typeface="Bernard MT Condensed" pitchFamily="18" charset="0"/>
              </a:rPr>
              <a:t>Fimiak</a:t>
            </a:r>
            <a:r>
              <a:rPr lang="pl-PL" sz="1200" dirty="0" smtClean="0">
                <a:latin typeface="Bernard MT Condensed" pitchFamily="18" charset="0"/>
              </a:rPr>
              <a:t>		Kinga </a:t>
            </a:r>
            <a:r>
              <a:rPr lang="pl-PL" sz="1200" dirty="0" err="1" smtClean="0">
                <a:latin typeface="Bernard MT Condensed" pitchFamily="18" charset="0"/>
              </a:rPr>
              <a:t>Babicz</a:t>
            </a:r>
            <a:endParaRPr lang="pl-PL" sz="1200" dirty="0" smtClean="0">
              <a:latin typeface="Bernard MT Condensed" pitchFamily="18" charset="0"/>
            </a:endParaRPr>
          </a:p>
          <a:p>
            <a:pPr>
              <a:buNone/>
            </a:pPr>
            <a:r>
              <a:rPr lang="pl-PL" sz="1200" dirty="0" smtClean="0">
                <a:latin typeface="Bernard MT Condensed" pitchFamily="18" charset="0"/>
              </a:rPr>
              <a:t>	Grażyna Szymczak		Krystyna </a:t>
            </a:r>
            <a:r>
              <a:rPr lang="pl-PL" sz="1200" dirty="0" err="1" smtClean="0">
                <a:latin typeface="Bernard MT Condensed" pitchFamily="18" charset="0"/>
              </a:rPr>
              <a:t>Kopiejewska</a:t>
            </a:r>
            <a:endParaRPr lang="pl-PL" sz="1200" dirty="0" smtClean="0">
              <a:latin typeface="Bernard MT Condensed" pitchFamily="18" charset="0"/>
            </a:endParaRPr>
          </a:p>
          <a:p>
            <a:pPr>
              <a:buNone/>
            </a:pPr>
            <a:r>
              <a:rPr lang="pl-PL" sz="1200" dirty="0" smtClean="0">
                <a:latin typeface="Bernard MT Condensed" pitchFamily="18" charset="0"/>
              </a:rPr>
              <a:t>	Teresa Grajkowska		Adam </a:t>
            </a:r>
            <a:r>
              <a:rPr lang="pl-PL" sz="1200" dirty="0" err="1" smtClean="0">
                <a:latin typeface="Bernard MT Condensed" pitchFamily="18" charset="0"/>
              </a:rPr>
              <a:t>Sandurski</a:t>
            </a:r>
            <a:endParaRPr lang="pl-PL" sz="1200" dirty="0" smtClean="0">
              <a:latin typeface="Bernard MT Condensed" pitchFamily="18" charset="0"/>
            </a:endParaRPr>
          </a:p>
          <a:p>
            <a:pPr>
              <a:buNone/>
            </a:pPr>
            <a:r>
              <a:rPr lang="pl-PL" sz="1200" dirty="0" smtClean="0">
                <a:latin typeface="Bernard MT Condensed" pitchFamily="18" charset="0"/>
              </a:rPr>
              <a:t>	Zofia </a:t>
            </a:r>
            <a:r>
              <a:rPr lang="pl-PL" sz="1200" dirty="0" err="1" smtClean="0">
                <a:latin typeface="Bernard MT Condensed" pitchFamily="18" charset="0"/>
              </a:rPr>
              <a:t>Szmania</a:t>
            </a:r>
            <a:r>
              <a:rPr lang="pl-PL" sz="1200" dirty="0" smtClean="0">
                <a:latin typeface="Bernard MT Condensed" pitchFamily="18" charset="0"/>
              </a:rPr>
              <a:t>		Joanna Smolej</a:t>
            </a:r>
          </a:p>
          <a:p>
            <a:pPr>
              <a:buNone/>
            </a:pPr>
            <a:endParaRPr lang="pl-PL" sz="1200" dirty="0" smtClean="0">
              <a:latin typeface="Bernard MT Condensed" pitchFamily="18" charset="0"/>
            </a:endParaRPr>
          </a:p>
          <a:p>
            <a:pPr algn="ctr">
              <a:buNone/>
            </a:pPr>
            <a:r>
              <a:rPr lang="pl-PL" sz="1200" dirty="0" smtClean="0">
                <a:latin typeface="Bernard MT Condensed" pitchFamily="18" charset="0"/>
              </a:rPr>
              <a:t>	</a:t>
            </a:r>
            <a:r>
              <a:rPr lang="pl-PL" sz="1200" b="1" dirty="0" smtClean="0">
                <a:latin typeface="Bernard MT Condensed" pitchFamily="18" charset="0"/>
              </a:rPr>
              <a:t>Łącznie zebraliśmy na odnowienie grobowców  </a:t>
            </a:r>
          </a:p>
          <a:p>
            <a:pPr algn="ctr">
              <a:buNone/>
            </a:pPr>
            <a:r>
              <a:rPr lang="pl-PL" b="1" dirty="0" smtClean="0">
                <a:latin typeface="Bernard MT Condensed" pitchFamily="18" charset="0"/>
              </a:rPr>
              <a:t>5. 282,36 zł.</a:t>
            </a:r>
          </a:p>
          <a:p>
            <a:pPr>
              <a:buNone/>
            </a:pPr>
            <a:endParaRPr lang="pl-PL" sz="16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K.Babicz\Pulpit\CMENTARZ STAROFARNY\Obraz 2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357166"/>
            <a:ext cx="2357454" cy="3143019"/>
          </a:xfrm>
          <a:prstGeom prst="rect">
            <a:avLst/>
          </a:prstGeom>
          <a:noFill/>
        </p:spPr>
      </p:pic>
      <p:pic>
        <p:nvPicPr>
          <p:cNvPr id="2051" name="Picture 3" descr="C:\Documents and Settings\K.Babicz\Pulpit\CMENTARZ STAROFARNY\Obraz 2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714752"/>
            <a:ext cx="3500462" cy="2464602"/>
          </a:xfrm>
          <a:prstGeom prst="rect">
            <a:avLst/>
          </a:prstGeom>
          <a:noFill/>
        </p:spPr>
      </p:pic>
      <p:pic>
        <p:nvPicPr>
          <p:cNvPr id="2053" name="Picture 5" descr="C:\Documents and Settings\K.Babicz\Pulpit\CMENTARZ STAROFARNY\Kwiecień 2009 1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357166"/>
            <a:ext cx="2357454" cy="3143465"/>
          </a:xfrm>
          <a:prstGeom prst="rect">
            <a:avLst/>
          </a:prstGeom>
          <a:noFill/>
        </p:spPr>
      </p:pic>
      <p:pic>
        <p:nvPicPr>
          <p:cNvPr id="2054" name="Picture 6" descr="C:\Documents and Settings\K.Babicz\Pulpit\CMENTARZ STAROFARNY\Obraz 2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714752"/>
            <a:ext cx="3429024" cy="2571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>
                <a:latin typeface="Bernard MT Condensed" pitchFamily="18" charset="0"/>
              </a:rPr>
              <a:t>Wycieczka Towarzystwa Przyjaciół Ziemi Komornickiej</a:t>
            </a:r>
            <a:endParaRPr lang="pl-PL" dirty="0">
              <a:latin typeface="Bernard MT Condensed" pitchFamily="18" charset="0"/>
            </a:endParaRPr>
          </a:p>
        </p:txBody>
      </p:sp>
      <p:pic>
        <p:nvPicPr>
          <p:cNvPr id="3074" name="Picture 2" descr="C:\Documents and Settings\K.Babicz\Pulpit\TPZP 2013\ZDJĘCIA\Towarzystwo Przyjaciół Ziemi Komornickiej\wycieczka 237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143108" y="2357430"/>
            <a:ext cx="4367090" cy="29063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20481" name="Obraz 1" descr="Koziolek-logo TPZ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571480"/>
            <a:ext cx="1785950" cy="2143140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357430"/>
            <a:ext cx="8786842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endParaRPr kumimoji="0" lang="pl-PL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pl-PL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ernard MT Condensed" pitchFamily="18" charset="0"/>
                <a:ea typeface="Calibri" pitchFamily="34" charset="0"/>
                <a:cs typeface="Times New Roman" pitchFamily="18" charset="0"/>
              </a:rPr>
              <a:t>Nagroda -</a:t>
            </a:r>
            <a:endParaRPr kumimoji="0" lang="pl-PL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ernard MT Condensed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pl-PL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ernard MT Condensed" pitchFamily="18" charset="0"/>
                <a:ea typeface="Calibri" pitchFamily="34" charset="0"/>
                <a:cs typeface="Times New Roman" pitchFamily="18" charset="0"/>
              </a:rPr>
              <a:t>Towarzystwa Przyjaciół Ziemi Pałuckiej</a:t>
            </a:r>
            <a:endParaRPr kumimoji="0" lang="pl-PL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ernard MT Condensed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pl-PL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ernard MT Condensed" pitchFamily="18" charset="0"/>
                <a:ea typeface="Calibri" pitchFamily="34" charset="0"/>
                <a:cs typeface="Times New Roman" pitchFamily="18" charset="0"/>
              </a:rPr>
              <a:t>dla laureata</a:t>
            </a:r>
            <a:endParaRPr kumimoji="0" lang="pl-PL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ernard MT Condensed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pl-PL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ernard MT Condensed" pitchFamily="18" charset="0"/>
                <a:ea typeface="Calibri" pitchFamily="34" charset="0"/>
                <a:cs typeface="Times New Roman" pitchFamily="18" charset="0"/>
              </a:rPr>
              <a:t>XI Powiatowego Konkursu Wiedzy o Cystersach</a:t>
            </a:r>
            <a:endParaRPr kumimoji="0" lang="pl-PL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ernard MT Condensed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pl-PL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pl-PL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pl-PL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Wycieczka do Osieka i Piły, która  odbędzie się dnia 15 września 2012 r.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 fontScale="90000"/>
          </a:bodyPr>
          <a:lstStyle/>
          <a:p>
            <a:r>
              <a:rPr lang="pl-PL" sz="4900" dirty="0" smtClean="0">
                <a:latin typeface="Bernard MT Condensed" pitchFamily="18" charset="0"/>
              </a:rPr>
              <a:t>Udany benefis Gustawy </a:t>
            </a:r>
            <a:r>
              <a:rPr lang="pl-PL" sz="4900" dirty="0" err="1" smtClean="0">
                <a:latin typeface="Bernard MT Condensed" pitchFamily="18" charset="0"/>
              </a:rPr>
              <a:t>Patro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8" name="Symbol zastępczy zawartości 7"/>
          <p:cNvSpPr>
            <a:spLocks noGrp="1"/>
          </p:cNvSpPr>
          <p:nvPr>
            <p:ph idx="1"/>
          </p:nvPr>
        </p:nvSpPr>
        <p:spPr>
          <a:xfrm>
            <a:off x="457200" y="1600200"/>
            <a:ext cx="7758138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pl-PL" dirty="0"/>
          </a:p>
          <a:p>
            <a:pPr lvl="1" algn="ctr">
              <a:buNone/>
            </a:pPr>
            <a:r>
              <a:rPr lang="pl-PL" sz="2900" dirty="0" smtClean="0"/>
              <a:t>	W </a:t>
            </a:r>
            <a:r>
              <a:rPr lang="pl-PL" sz="2900" dirty="0"/>
              <a:t>środę 14 listopada br. w Miejskiej Bibliotece Publicznej </a:t>
            </a:r>
            <a:r>
              <a:rPr lang="pl-PL" sz="2900" dirty="0" smtClean="0"/>
              <a:t>                         w </a:t>
            </a:r>
            <a:r>
              <a:rPr lang="pl-PL" sz="2900" dirty="0"/>
              <a:t>Wągrowcu odbył </a:t>
            </a:r>
            <a:r>
              <a:rPr lang="pl-PL" sz="2900" dirty="0" smtClean="0"/>
              <a:t>się </a:t>
            </a:r>
          </a:p>
          <a:p>
            <a:pPr lvl="1" algn="ctr">
              <a:buNone/>
            </a:pPr>
            <a:r>
              <a:rPr lang="pl-PL" sz="2900" b="1" dirty="0" smtClean="0"/>
              <a:t>benefis dr Gustawy </a:t>
            </a:r>
            <a:r>
              <a:rPr lang="pl-PL" sz="2900" b="1" dirty="0"/>
              <a:t>Michaliny </a:t>
            </a:r>
            <a:r>
              <a:rPr lang="pl-PL" sz="2900" b="1" dirty="0" err="1"/>
              <a:t>Patro</a:t>
            </a:r>
            <a:r>
              <a:rPr lang="pl-PL" sz="2900" dirty="0"/>
              <a:t>, </a:t>
            </a:r>
            <a:endParaRPr lang="pl-PL" sz="2900" dirty="0" smtClean="0"/>
          </a:p>
          <a:p>
            <a:pPr lvl="1" algn="ctr">
              <a:buNone/>
            </a:pPr>
            <a:r>
              <a:rPr lang="pl-PL" sz="2900" dirty="0" smtClean="0"/>
              <a:t>którego </a:t>
            </a:r>
            <a:r>
              <a:rPr lang="pl-PL" sz="2900" dirty="0"/>
              <a:t>organizatorem były: </a:t>
            </a:r>
            <a:endParaRPr lang="pl-PL" sz="2900" dirty="0" smtClean="0"/>
          </a:p>
          <a:p>
            <a:pPr lvl="1" algn="ctr">
              <a:buNone/>
            </a:pPr>
            <a:r>
              <a:rPr lang="pl-PL" sz="2900" b="1" dirty="0" smtClean="0"/>
              <a:t>Towarzystwo Przyjaciół Ziemi </a:t>
            </a:r>
            <a:r>
              <a:rPr lang="pl-PL" sz="2900" b="1" dirty="0"/>
              <a:t>Pałuckiej oraz </a:t>
            </a:r>
            <a:r>
              <a:rPr lang="pl-PL" sz="2900" b="1" dirty="0" smtClean="0"/>
              <a:t>Miejska Biblioteka Publiczna.</a:t>
            </a:r>
          </a:p>
          <a:p>
            <a:pPr lvl="1" algn="ctr">
              <a:buNone/>
            </a:pPr>
            <a:endParaRPr lang="pl-PL" sz="2900" dirty="0" smtClean="0"/>
          </a:p>
          <a:p>
            <a:pPr lvl="1" algn="ctr">
              <a:buNone/>
            </a:pPr>
            <a:endParaRPr lang="pl-PL" sz="2900" dirty="0"/>
          </a:p>
          <a:p>
            <a:pPr algn="just">
              <a:buNone/>
            </a:pPr>
            <a:r>
              <a:rPr lang="pl-PL" sz="2900" dirty="0" smtClean="0"/>
              <a:t>		W </a:t>
            </a:r>
            <a:r>
              <a:rPr lang="pl-PL" sz="2900" dirty="0"/>
              <a:t>spotkaniu tym, które zostało zorganizowane dla uczczenia dorobku znanej i bardzo popularnej </a:t>
            </a:r>
            <a:r>
              <a:rPr lang="pl-PL" sz="2900" dirty="0" smtClean="0"/>
              <a:t>  w </a:t>
            </a:r>
            <a:r>
              <a:rPr lang="pl-PL" sz="2900" dirty="0"/>
              <a:t>naszym mieście </a:t>
            </a:r>
            <a:r>
              <a:rPr lang="pl-PL" sz="2900" dirty="0" smtClean="0"/>
              <a:t>regionalistki i twórczyni </a:t>
            </a:r>
            <a:r>
              <a:rPr lang="pl-PL" sz="2900" dirty="0"/>
              <a:t>ludowej uczestniczyły prawdziwe tłumy jej </a:t>
            </a:r>
            <a:r>
              <a:rPr lang="pl-PL" sz="2900" dirty="0" smtClean="0"/>
              <a:t>przyjaciół i mieszkańców </a:t>
            </a:r>
            <a:r>
              <a:rPr lang="pl-PL" sz="2900" dirty="0"/>
              <a:t>Wągrowca, którzy pragnęli podziękować popularnej „</a:t>
            </a:r>
            <a:r>
              <a:rPr lang="pl-PL" sz="2900" dirty="0" err="1"/>
              <a:t>Guci</a:t>
            </a:r>
            <a:r>
              <a:rPr lang="pl-PL" sz="2900" dirty="0"/>
              <a:t>” za Jej wieloletnią pracę na rzecz ocalenia dorobku kultury regionu Pałuk</a:t>
            </a:r>
            <a:r>
              <a:rPr lang="pl-PL" sz="2900" dirty="0" smtClean="0"/>
              <a:t>.</a:t>
            </a:r>
          </a:p>
          <a:p>
            <a:endParaRPr lang="pl-PL" sz="2900" dirty="0"/>
          </a:p>
          <a:p>
            <a:pPr>
              <a:buNone/>
            </a:pPr>
            <a:r>
              <a:rPr lang="pl-PL" sz="2900" dirty="0" smtClean="0"/>
              <a:t>		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>
                <a:latin typeface="Bernard MT Condensed" pitchFamily="18" charset="0"/>
              </a:rPr>
              <a:t>Pani </a:t>
            </a:r>
            <a:r>
              <a:rPr lang="pl-PL" dirty="0" err="1" smtClean="0">
                <a:latin typeface="Bernard MT Condensed" pitchFamily="18" charset="0"/>
              </a:rPr>
              <a:t>Patro</a:t>
            </a:r>
            <a:r>
              <a:rPr lang="pl-PL" dirty="0" smtClean="0">
                <a:latin typeface="Bernard MT Condensed" pitchFamily="18" charset="0"/>
              </a:rPr>
              <a:t> wystąpiła w stroju ludowym</a:t>
            </a:r>
            <a:endParaRPr lang="pl-PL" dirty="0">
              <a:latin typeface="Bernard MT Condensed" pitchFamily="18" charset="0"/>
            </a:endParaRPr>
          </a:p>
        </p:txBody>
      </p:sp>
      <p:pic>
        <p:nvPicPr>
          <p:cNvPr id="4" name="aktualnosc-main-foto" descr="http://www.wagrowiec.eu/assets/images/aktualnosci/2012/listopad_2012/PATRO3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42910" y="1500174"/>
            <a:ext cx="7929618" cy="521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http://www.mbp.wagrowiec.eu/news/nimgs/GUCIA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500042"/>
            <a:ext cx="4357686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ole tekstowe 4"/>
          <p:cNvSpPr txBox="1"/>
          <p:nvPr/>
        </p:nvSpPr>
        <p:spPr>
          <a:xfrm>
            <a:off x="6143636" y="27146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dirty="0"/>
          </a:p>
        </p:txBody>
      </p:sp>
      <p:sp>
        <p:nvSpPr>
          <p:cNvPr id="6" name="Prostokąt 5"/>
          <p:cNvSpPr/>
          <p:nvPr/>
        </p:nvSpPr>
        <p:spPr>
          <a:xfrm>
            <a:off x="4714876" y="2071678"/>
            <a:ext cx="38576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dirty="0" smtClean="0">
                <a:latin typeface="Bernard MT Condensed" pitchFamily="18" charset="0"/>
              </a:rPr>
              <a:t>„Moim ulubionym zajęciem jest twórczość ludowa. Pokochałam tę kulturę i ją upowszechniłam” – </a:t>
            </a:r>
          </a:p>
          <a:p>
            <a:r>
              <a:rPr lang="pl-PL" sz="2400" dirty="0" smtClean="0">
                <a:latin typeface="Bernard MT Condensed" pitchFamily="18" charset="0"/>
              </a:rPr>
              <a:t>dr Gustawy Michaliny </a:t>
            </a:r>
            <a:r>
              <a:rPr lang="pl-PL" sz="2400" dirty="0" err="1" smtClean="0">
                <a:latin typeface="Bernard MT Condensed" pitchFamily="18" charset="0"/>
              </a:rPr>
              <a:t>Patro</a:t>
            </a:r>
            <a:r>
              <a:rPr lang="pl-PL" sz="2400" dirty="0" smtClean="0">
                <a:latin typeface="Bernard MT Condensed" pitchFamily="18" charset="0"/>
              </a:rPr>
              <a:t>.</a:t>
            </a:r>
            <a:br>
              <a:rPr lang="pl-PL" sz="2400" dirty="0" smtClean="0">
                <a:latin typeface="Bernard MT Condensed" pitchFamily="18" charset="0"/>
              </a:rPr>
            </a:br>
            <a:endParaRPr lang="pl-PL" sz="24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latin typeface="Bernard MT Condensed" pitchFamily="18" charset="0"/>
              </a:rPr>
              <a:t>A gości było wielu…</a:t>
            </a:r>
            <a:endParaRPr lang="pl-PL" dirty="0">
              <a:latin typeface="Bernard MT Condensed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500174"/>
            <a:ext cx="7758138" cy="462598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l-PL" sz="1400" dirty="0" smtClean="0"/>
              <a:t>		Nie mogło na tej uroczystości zabraknąć również władz, które w imieniu   Burmistrza Wągrowca reprezentowali Wiceburmistrz </a:t>
            </a:r>
            <a:r>
              <a:rPr lang="pl-PL" sz="1400" b="1" dirty="0" smtClean="0"/>
              <a:t>Grzegorz Kamiński</a:t>
            </a:r>
            <a:r>
              <a:rPr lang="pl-PL" sz="1400" dirty="0" smtClean="0"/>
              <a:t> oraz Przewodniczący Rady Miejskiej w Wągrowcu dr </a:t>
            </a:r>
            <a:r>
              <a:rPr lang="pl-PL" sz="1400" b="1" dirty="0" smtClean="0"/>
              <a:t>Władysław Purczyński</a:t>
            </a:r>
            <a:r>
              <a:rPr lang="pl-PL" sz="1400" dirty="0" smtClean="0"/>
              <a:t>. Korzystając z okazji </a:t>
            </a:r>
            <a:r>
              <a:rPr lang="pl-PL" sz="1400" b="1" dirty="0" smtClean="0"/>
              <a:t>podziękowali dr </a:t>
            </a:r>
            <a:r>
              <a:rPr lang="pl-PL" sz="1400" b="1" dirty="0" err="1" smtClean="0"/>
              <a:t>Patro</a:t>
            </a:r>
            <a:r>
              <a:rPr lang="pl-PL" sz="1400" b="1" dirty="0" smtClean="0"/>
              <a:t> za Jej pracę                i dorobek naukowy</a:t>
            </a:r>
            <a:r>
              <a:rPr lang="pl-PL" sz="1400" dirty="0" smtClean="0"/>
              <a:t>, które przyczyniły się do pogłębienia naszej wiedzy na temat historii naszego miasta, powiatu wągrowieckiego oraz regionu Pałuk. Wśród licznych delegacji nie zabrakło również przedstawicieli władz powiatu wągrowieckiego ze starostą </a:t>
            </a:r>
            <a:r>
              <a:rPr lang="pl-PL" sz="1400" b="1" dirty="0" smtClean="0"/>
              <a:t>Michałem Piechockim</a:t>
            </a:r>
            <a:r>
              <a:rPr lang="pl-PL" sz="1400" dirty="0" smtClean="0"/>
              <a:t>  na czele oraz Gminy Wągrowiec w osobie wójta </a:t>
            </a:r>
            <a:r>
              <a:rPr lang="pl-PL" sz="1400" b="1" dirty="0" smtClean="0"/>
              <a:t>Przemysława Majchrzaka</a:t>
            </a:r>
            <a:r>
              <a:rPr lang="pl-PL" sz="1400" dirty="0" smtClean="0"/>
              <a:t>.</a:t>
            </a:r>
          </a:p>
          <a:p>
            <a:pPr algn="just">
              <a:buNone/>
            </a:pPr>
            <a:r>
              <a:rPr lang="pl-PL" sz="1400" dirty="0" smtClean="0"/>
              <a:t>	</a:t>
            </a:r>
          </a:p>
          <a:p>
            <a:pPr algn="just">
              <a:buNone/>
            </a:pPr>
            <a:r>
              <a:rPr lang="pl-PL" sz="1400" dirty="0" smtClean="0"/>
              <a:t>		Bohaterka spotkania zaprezentowała się na nim w tradycyjnym regionalnym stroju pałuckim. Podczas benefisu można było nabyć Jej publikacje dotyczące historii i tradycji Pałuk oraz wyroby rękodzieła wykonane przez dr </a:t>
            </a:r>
            <a:r>
              <a:rPr lang="pl-PL" sz="1400" dirty="0" err="1" smtClean="0"/>
              <a:t>Patro</a:t>
            </a:r>
            <a:r>
              <a:rPr lang="pl-PL" sz="1400" dirty="0" smtClean="0"/>
              <a:t>. Spotkanie uświetnił zespół wokalny z Dziennego Domu Seniora w Wągrowcu.</a:t>
            </a:r>
            <a:endParaRPr lang="pl-PL" sz="1400" dirty="0"/>
          </a:p>
        </p:txBody>
      </p:sp>
      <p:pic>
        <p:nvPicPr>
          <p:cNvPr id="4" name="Obraz 3" descr="gucia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000232" y="4357694"/>
            <a:ext cx="4629150" cy="233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785786" y="857232"/>
            <a:ext cx="757242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sz="2800" dirty="0" smtClean="0">
              <a:latin typeface="Bernard MT Condensed" pitchFamily="18" charset="0"/>
            </a:endParaRPr>
          </a:p>
          <a:p>
            <a:pPr algn="ctr"/>
            <a:endParaRPr lang="pl-PL" sz="2800" dirty="0">
              <a:latin typeface="Bernard MT Condensed" pitchFamily="18" charset="0"/>
            </a:endParaRPr>
          </a:p>
          <a:p>
            <a:pPr algn="ctr"/>
            <a:r>
              <a:rPr lang="pl-PL" sz="2800" b="1" dirty="0" smtClean="0"/>
              <a:t>"Może na polskiej ziemi nie powstać wiele rzeczy, </a:t>
            </a:r>
          </a:p>
          <a:p>
            <a:pPr algn="ctr"/>
            <a:r>
              <a:rPr lang="pl-PL" sz="2800" b="1" dirty="0" smtClean="0"/>
              <a:t>ta czy inna fabryka - to jeszcze nie będzie najważniejsza strata. </a:t>
            </a:r>
          </a:p>
          <a:p>
            <a:pPr algn="ctr"/>
            <a:r>
              <a:rPr lang="pl-PL" sz="2800" b="1" dirty="0" smtClean="0"/>
              <a:t>Najważniejsza strata będzie wówczas, gdy naród stanie się niemy, zalękniony, oderwany od twórczości kulturalnej. „</a:t>
            </a:r>
          </a:p>
          <a:p>
            <a:pPr algn="ctr"/>
            <a:endParaRPr lang="pl-PL" sz="2800" dirty="0" smtClean="0">
              <a:latin typeface="Bernard MT Condensed" pitchFamily="18" charset="0"/>
            </a:endParaRPr>
          </a:p>
          <a:p>
            <a:r>
              <a:rPr lang="pl-PL" sz="2800" dirty="0" smtClean="0">
                <a:latin typeface="Bernard MT Condensed" pitchFamily="18" charset="0"/>
              </a:rPr>
              <a:t>		Stefan kard. Wyszyński (1901 - 1981) </a:t>
            </a:r>
            <a:r>
              <a:rPr lang="pl-PL" sz="3200" dirty="0" smtClean="0">
                <a:latin typeface="Bernard MT Condensed" pitchFamily="18" charset="0"/>
              </a:rPr>
              <a:t/>
            </a:r>
            <a:br>
              <a:rPr lang="pl-PL" sz="3200" dirty="0" smtClean="0">
                <a:latin typeface="Bernard MT Condensed" pitchFamily="18" charset="0"/>
              </a:rPr>
            </a:br>
            <a:r>
              <a:rPr lang="pl-PL" sz="3600" dirty="0" smtClean="0">
                <a:latin typeface="Bernard MT Condensed" pitchFamily="18" charset="0"/>
              </a:rPr>
              <a:t/>
            </a:r>
            <a:br>
              <a:rPr lang="pl-PL" sz="3600" dirty="0" smtClean="0">
                <a:latin typeface="Bernard MT Condensed" pitchFamily="18" charset="0"/>
              </a:rPr>
            </a:br>
            <a:endParaRPr lang="pl-PL" sz="3600" dirty="0">
              <a:latin typeface="Bernard MT Condense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http://www.wagrowiec.eu/assets/images/aktualnosci/2012/listopad_2012/PATRO2.JPG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28596" y="571480"/>
            <a:ext cx="2643206" cy="5500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az 5" descr="http://www.wagrowiec.eu/assets/images/aktualnosci/2012/listopad_2012/PATRO5.JPG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42852"/>
            <a:ext cx="4000528" cy="3286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braz 6" descr="http://www.wagrowiec.eu/assets/images/aktualnosci/2012/listopad_2012/PATRO.JPG">
            <a:hlinkClick r:id="rId6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72066" y="3714752"/>
            <a:ext cx="3786214" cy="2707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Obraz 7" descr="http://www.wagrowiec.eu/assets/images/aktualnosci/2012/listopad_2012/PATRO4.JPG">
            <a:hlinkClick r:id="rId8"/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071670" y="2285992"/>
            <a:ext cx="3429024" cy="26432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>
                <a:latin typeface="Bernard MT Condensed" pitchFamily="18" charset="0"/>
              </a:rPr>
              <a:t>25 - lecie Muzeum Regionalnego </a:t>
            </a:r>
            <a:br>
              <a:rPr lang="pl-PL" dirty="0" smtClean="0">
                <a:latin typeface="Bernard MT Condensed" pitchFamily="18" charset="0"/>
              </a:rPr>
            </a:br>
            <a:r>
              <a:rPr lang="pl-PL" dirty="0" smtClean="0">
                <a:latin typeface="Bernard MT Condensed" pitchFamily="18" charset="0"/>
              </a:rPr>
              <a:t>w Wągrowcu</a:t>
            </a:r>
            <a:endParaRPr lang="pl-PL" dirty="0">
              <a:latin typeface="Bernard MT Condensed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pl-PL" dirty="0" smtClean="0"/>
              <a:t>	</a:t>
            </a:r>
            <a:r>
              <a:rPr lang="pl-PL" dirty="0"/>
              <a:t>		</a:t>
            </a:r>
            <a:r>
              <a:rPr lang="pl-PL" dirty="0" smtClean="0"/>
              <a:t>		</a:t>
            </a:r>
          </a:p>
          <a:p>
            <a:pPr>
              <a:buNone/>
            </a:pPr>
            <a:endParaRPr lang="pl-PL" sz="2300" dirty="0"/>
          </a:p>
          <a:p>
            <a:pPr>
              <a:buNone/>
            </a:pPr>
            <a:r>
              <a:rPr lang="pl-PL" sz="2300" dirty="0" smtClean="0"/>
              <a:t>						Wągrowiec</a:t>
            </a:r>
            <a:r>
              <a:rPr lang="pl-PL" sz="2300" dirty="0"/>
              <a:t>, dnia 20 października 2012 r.	 </a:t>
            </a:r>
          </a:p>
          <a:p>
            <a:pPr>
              <a:buNone/>
            </a:pPr>
            <a:endParaRPr lang="pl-PL" sz="2300" dirty="0"/>
          </a:p>
          <a:p>
            <a:pPr>
              <a:buNone/>
            </a:pPr>
            <a:r>
              <a:rPr lang="pl-PL" sz="2300" dirty="0"/>
              <a:t> </a:t>
            </a:r>
          </a:p>
          <a:p>
            <a:pPr lvl="8">
              <a:buNone/>
            </a:pPr>
            <a:r>
              <a:rPr lang="pl-PL" sz="2300" b="1" dirty="0" smtClean="0"/>
              <a:t>	Dyrekcja </a:t>
            </a:r>
            <a:r>
              <a:rPr lang="pl-PL" sz="2300" b="1" dirty="0"/>
              <a:t>i Pracownicy</a:t>
            </a:r>
            <a:endParaRPr lang="pl-PL" sz="2300" dirty="0"/>
          </a:p>
          <a:p>
            <a:pPr lvl="8">
              <a:buNone/>
            </a:pPr>
            <a:r>
              <a:rPr lang="pl-PL" sz="2300" b="1" dirty="0" smtClean="0"/>
              <a:t>	Muzeum </a:t>
            </a:r>
            <a:r>
              <a:rPr lang="pl-PL" sz="2300" b="1" dirty="0"/>
              <a:t>Regionalnego</a:t>
            </a:r>
            <a:endParaRPr lang="pl-PL" sz="2300" dirty="0"/>
          </a:p>
          <a:p>
            <a:pPr lvl="8">
              <a:buNone/>
            </a:pPr>
            <a:r>
              <a:rPr lang="pl-PL" sz="2300" b="1" dirty="0" smtClean="0"/>
              <a:t>	w </a:t>
            </a:r>
            <a:r>
              <a:rPr lang="pl-PL" sz="2300" b="1" dirty="0"/>
              <a:t>Wągrowcu</a:t>
            </a:r>
            <a:br>
              <a:rPr lang="pl-PL" sz="2300" b="1" dirty="0"/>
            </a:br>
            <a:endParaRPr lang="pl-PL" sz="2300" dirty="0"/>
          </a:p>
          <a:p>
            <a:pPr>
              <a:buNone/>
            </a:pPr>
            <a:endParaRPr lang="pl-PL" sz="2300" dirty="0" smtClean="0"/>
          </a:p>
          <a:p>
            <a:pPr>
              <a:buNone/>
            </a:pPr>
            <a:endParaRPr lang="pl-PL" sz="2300" dirty="0"/>
          </a:p>
          <a:p>
            <a:pPr algn="just">
              <a:buNone/>
            </a:pPr>
            <a:r>
              <a:rPr lang="pl-PL" sz="2300" dirty="0" smtClean="0"/>
              <a:t>		</a:t>
            </a:r>
            <a:r>
              <a:rPr lang="pl-PL" sz="2300" dirty="0"/>
              <a:t>  </a:t>
            </a:r>
            <a:r>
              <a:rPr lang="pl-PL" sz="2300" dirty="0" smtClean="0"/>
              <a:t>     Muzeum </a:t>
            </a:r>
            <a:r>
              <a:rPr lang="pl-PL" sz="2300" dirty="0"/>
              <a:t>to miejsce szczególne.</a:t>
            </a:r>
          </a:p>
          <a:p>
            <a:pPr algn="just">
              <a:buNone/>
            </a:pPr>
            <a:r>
              <a:rPr lang="pl-PL" sz="2300" dirty="0"/>
              <a:t>  </a:t>
            </a:r>
            <a:r>
              <a:rPr lang="pl-PL" sz="2300" dirty="0" smtClean="0"/>
              <a:t>		       Muzeum  </a:t>
            </a:r>
            <a:r>
              <a:rPr lang="pl-PL" sz="2300" dirty="0"/>
              <a:t>Regionalne w Wągrowcu to instytucja wyjątkowa, kulturotwórcza,  </a:t>
            </a:r>
            <a:r>
              <a:rPr lang="pl-PL" sz="2300" dirty="0" smtClean="0"/>
              <a:t>gdzie  można</a:t>
            </a:r>
          </a:p>
          <a:p>
            <a:pPr algn="just">
              <a:buNone/>
            </a:pPr>
            <a:r>
              <a:rPr lang="pl-PL" sz="2300" dirty="0" smtClean="0"/>
              <a:t>                       </a:t>
            </a:r>
            <a:r>
              <a:rPr lang="pl-PL" sz="2300" dirty="0"/>
              <a:t>spędzić czas, zgłębić wiedzę ale i poznać interesujących ludzi, gdzie warto </a:t>
            </a:r>
            <a:r>
              <a:rPr lang="pl-PL" sz="2300" dirty="0" smtClean="0"/>
              <a:t>i </a:t>
            </a:r>
            <a:r>
              <a:rPr lang="pl-PL" sz="2300" dirty="0"/>
              <a:t>trzeba bywać.</a:t>
            </a:r>
          </a:p>
          <a:p>
            <a:pPr algn="just">
              <a:buNone/>
            </a:pPr>
            <a:r>
              <a:rPr lang="pl-PL" sz="2300" dirty="0" smtClean="0"/>
              <a:t>		       Z </a:t>
            </a:r>
            <a:r>
              <a:rPr lang="pl-PL" sz="2300" dirty="0"/>
              <a:t>okazji 25 – </a:t>
            </a:r>
            <a:r>
              <a:rPr lang="pl-PL" sz="2300" dirty="0" err="1"/>
              <a:t>lecia</a:t>
            </a:r>
            <a:r>
              <a:rPr lang="pl-PL" sz="2300" dirty="0"/>
              <a:t> Towarzystwo Przyjaciół Ziemi Pałuckiej życzy wszystkim pracownikom </a:t>
            </a:r>
            <a:r>
              <a:rPr lang="pl-PL" sz="2300" dirty="0" smtClean="0"/>
              <a:t>	kolejnych  </a:t>
            </a:r>
            <a:r>
              <a:rPr lang="pl-PL" sz="2300" dirty="0"/>
              <a:t>pięknych jubileuszy w </a:t>
            </a:r>
            <a:r>
              <a:rPr lang="pl-PL" sz="2300" dirty="0" smtClean="0"/>
              <a:t>zdrowiu i </a:t>
            </a:r>
            <a:r>
              <a:rPr lang="pl-PL" sz="2300" dirty="0"/>
              <a:t>szczęściu. Wielu ciekawych wystaw </a:t>
            </a:r>
            <a:r>
              <a:rPr lang="pl-PL" sz="2300" dirty="0" smtClean="0"/>
              <a:t>i tłumów 	zwiedzających </a:t>
            </a:r>
            <a:r>
              <a:rPr lang="pl-PL" sz="2300" dirty="0"/>
              <a:t>w nowym przestronnym wnętrzu. Życzliwości władz,  przychylnych recenzji </a:t>
            </a:r>
            <a:r>
              <a:rPr lang="pl-PL" sz="2300" dirty="0" smtClean="0"/>
              <a:t>i </a:t>
            </a:r>
            <a:r>
              <a:rPr lang="pl-PL" sz="2300" dirty="0"/>
              <a:t>wielu </a:t>
            </a:r>
            <a:r>
              <a:rPr lang="pl-PL" sz="2300" dirty="0" smtClean="0"/>
              <a:t>	satysfakcji </a:t>
            </a:r>
            <a:r>
              <a:rPr lang="pl-PL" sz="2300" dirty="0"/>
              <a:t>w pracy i z pracy.</a:t>
            </a:r>
          </a:p>
          <a:p>
            <a:endParaRPr lang="pl-PL" sz="2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800" b="1" dirty="0" smtClean="0"/>
              <a:t/>
            </a:r>
            <a:br>
              <a:rPr lang="pl-PL" sz="2800" b="1" dirty="0" smtClean="0"/>
            </a:br>
            <a:r>
              <a:rPr lang="pl-PL" sz="2800" b="1" dirty="0"/>
              <a:t/>
            </a:r>
            <a:br>
              <a:rPr lang="pl-PL" sz="2800" b="1" dirty="0"/>
            </a:br>
            <a:r>
              <a:rPr lang="pl-PL" sz="2800" b="1" dirty="0" smtClean="0"/>
              <a:t/>
            </a:r>
            <a:br>
              <a:rPr lang="pl-PL" sz="2800" b="1" dirty="0" smtClean="0"/>
            </a:br>
            <a:r>
              <a:rPr lang="pl-PL" sz="2800" b="1" dirty="0"/>
              <a:t/>
            </a:r>
            <a:br>
              <a:rPr lang="pl-PL" sz="2800" b="1" dirty="0"/>
            </a:br>
            <a:r>
              <a:rPr lang="pl-PL" sz="2800" b="1" dirty="0" smtClean="0"/>
              <a:t>25 </a:t>
            </a:r>
            <a:r>
              <a:rPr lang="pl-PL" sz="2800" b="1" dirty="0"/>
              <a:t>października </a:t>
            </a:r>
            <a:r>
              <a:rPr lang="pl-PL" sz="2800" b="1" dirty="0" smtClean="0"/>
              <a:t>2012 r.</a:t>
            </a:r>
            <a:r>
              <a:rPr lang="pl-PL" sz="2800" b="1" dirty="0"/>
              <a:t> </a:t>
            </a:r>
            <a:r>
              <a:rPr lang="pl-PL" sz="2800" dirty="0"/>
              <a:t>w poznańskim oddziale </a:t>
            </a: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>Polskiej </a:t>
            </a:r>
            <a:r>
              <a:rPr lang="pl-PL" sz="2800" dirty="0"/>
              <a:t>Akademii Nauk odbyła się sesja naukowa </a:t>
            </a: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4800" dirty="0" smtClean="0">
                <a:latin typeface="Bernard MT Condensed" pitchFamily="18" charset="0"/>
              </a:rPr>
              <a:t>pt</a:t>
            </a:r>
            <a:r>
              <a:rPr lang="pl-PL" sz="4800" dirty="0">
                <a:latin typeface="Bernard MT Condensed" pitchFamily="18" charset="0"/>
              </a:rPr>
              <a:t>. „Biblia Jakuba Wujka w życiu </a:t>
            </a:r>
            <a:r>
              <a:rPr lang="pl-PL" sz="4800" dirty="0" smtClean="0">
                <a:latin typeface="Bernard MT Condensed" pitchFamily="18" charset="0"/>
              </a:rPr>
              <a:t>      i </a:t>
            </a:r>
            <a:r>
              <a:rPr lang="pl-PL" sz="4800" dirty="0">
                <a:latin typeface="Bernard MT Condensed" pitchFamily="18" charset="0"/>
              </a:rPr>
              <a:t>kulturze narodu polskiego”.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42844" y="2428868"/>
            <a:ext cx="8715436" cy="369729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l-PL" dirty="0" smtClean="0"/>
              <a:t>	</a:t>
            </a:r>
          </a:p>
          <a:p>
            <a:pPr algn="ctr">
              <a:buNone/>
            </a:pPr>
            <a:endParaRPr lang="pl-PL" dirty="0"/>
          </a:p>
          <a:p>
            <a:pPr algn="ctr">
              <a:buNone/>
            </a:pPr>
            <a:r>
              <a:rPr lang="pl-PL" dirty="0" smtClean="0"/>
              <a:t>Sesja </a:t>
            </a:r>
            <a:r>
              <a:rPr lang="pl-PL" dirty="0"/>
              <a:t>naukowa w Poznaniu była </a:t>
            </a:r>
            <a:r>
              <a:rPr lang="pl-PL" dirty="0" smtClean="0"/>
              <a:t> połączona             </a:t>
            </a:r>
          </a:p>
          <a:p>
            <a:pPr algn="ctr">
              <a:buNone/>
            </a:pPr>
            <a:r>
              <a:rPr lang="pl-PL" dirty="0" smtClean="0"/>
              <a:t> z </a:t>
            </a:r>
            <a:r>
              <a:rPr lang="pl-PL" dirty="0"/>
              <a:t>promocją </a:t>
            </a:r>
            <a:r>
              <a:rPr lang="pl-PL" b="1" dirty="0"/>
              <a:t>reedycji Biblii Wujka</a:t>
            </a:r>
            <a:r>
              <a:rPr lang="pl-PL" dirty="0"/>
              <a:t> (reprintu pierwodruku z 1599 r. wydanego w Niemczech </a:t>
            </a:r>
            <a:endParaRPr lang="pl-PL" dirty="0" smtClean="0"/>
          </a:p>
          <a:p>
            <a:pPr algn="ctr">
              <a:buNone/>
            </a:pPr>
            <a:r>
              <a:rPr lang="pl-PL" dirty="0" smtClean="0"/>
              <a:t>w </a:t>
            </a:r>
            <a:r>
              <a:rPr lang="pl-PL" dirty="0"/>
              <a:t>znanej serii </a:t>
            </a:r>
            <a:r>
              <a:rPr lang="pl-PL" i="1" dirty="0"/>
              <a:t>Biblia Slavica</a:t>
            </a:r>
            <a:r>
              <a:rPr lang="pl-PL" dirty="0"/>
              <a:t>).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Jakub_Wujek_konferencja_25_10_12DSC01659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3571900" cy="250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Obraz 2" descr="Jakub_Wujek_konferencja_25_10_12DSC01658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42844" y="3071809"/>
            <a:ext cx="1928826" cy="32147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Obraz 3" descr="Jakub_Wujek_konferencja_25_10_12DSC01725">
            <a:hlinkClick r:id="rId5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357818" y="357166"/>
            <a:ext cx="3643338" cy="2500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braz 6" descr="http://www.wagrowiec.eu/assets/images/aktualnosci/2012/pazdziernik/IMG_4266.JPG">
            <a:hlinkClick r:id="rId7"/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785918" y="3714752"/>
            <a:ext cx="3643338" cy="22859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Obraz 7" descr="http://www.wagrowiec.eu/assets/images/aktualnosci/2012/pazdziernik/IMG_4304.JPG">
            <a:hlinkClick r:id="rId9"/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72066" y="4071942"/>
            <a:ext cx="3833808" cy="2552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Obraz 8" descr="http://www.wagrowiec.eu/assets/images/aktualnosci/2012/pazdziernik/IMG_4294.JPG">
            <a:hlinkClick r:id="rId11"/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214546" y="1643050"/>
            <a:ext cx="3929090" cy="26432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>
                <a:latin typeface="Bernard MT Condensed" pitchFamily="18" charset="0"/>
              </a:rPr>
              <a:t>Wzięliśmy udział w niecodziennym wydarzeniu…</a:t>
            </a:r>
            <a:endParaRPr lang="pl-PL" dirty="0">
              <a:latin typeface="Bernard MT Condensed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pl-PL" dirty="0" smtClean="0"/>
              <a:t>	W </a:t>
            </a:r>
            <a:r>
              <a:rPr lang="pl-PL" dirty="0"/>
              <a:t>tym niecodziennym wydarzeniu wzięło udział wielu wągrowczan, którzy przyjechali do Poznania pod </a:t>
            </a:r>
            <a:r>
              <a:rPr lang="pl-PL" dirty="0" smtClean="0"/>
              <a:t>przewodnictwem </a:t>
            </a:r>
            <a:r>
              <a:rPr lang="pl-PL" b="1" dirty="0" smtClean="0"/>
              <a:t>burmistrza </a:t>
            </a:r>
            <a:r>
              <a:rPr lang="pl-PL" b="1" dirty="0"/>
              <a:t>Wągrowca Stanisława Wilczyńskiego. </a:t>
            </a:r>
            <a:r>
              <a:rPr lang="pl-PL" dirty="0"/>
              <a:t>W delegacji naszego miasta byli </a:t>
            </a:r>
            <a:r>
              <a:rPr lang="pl-PL" dirty="0" smtClean="0"/>
              <a:t>także</a:t>
            </a:r>
            <a:r>
              <a:rPr lang="pl-PL" b="1" dirty="0"/>
              <a:t> </a:t>
            </a:r>
            <a:r>
              <a:rPr lang="pl-PL" b="1" dirty="0" smtClean="0"/>
              <a:t>              ks</a:t>
            </a:r>
            <a:r>
              <a:rPr lang="pl-PL" b="1" dirty="0"/>
              <a:t>. kanonik Piotr Kalinowski, </a:t>
            </a:r>
            <a:r>
              <a:rPr lang="pl-PL" dirty="0"/>
              <a:t>młodzież z Liceum Ogólnokształcącego nr 1 im. Powstańców Wlkp. pod opieką </a:t>
            </a:r>
            <a:r>
              <a:rPr lang="pl-PL" dirty="0" smtClean="0"/>
              <a:t>historyka </a:t>
            </a:r>
            <a:r>
              <a:rPr lang="pl-PL" b="1" dirty="0" smtClean="0"/>
              <a:t>Sebastiana </a:t>
            </a:r>
            <a:r>
              <a:rPr lang="pl-PL" b="1" dirty="0" err="1"/>
              <a:t>Chosińskiego</a:t>
            </a:r>
            <a:r>
              <a:rPr lang="pl-PL" dirty="0"/>
              <a:t>,</a:t>
            </a:r>
            <a:r>
              <a:rPr lang="pl-PL" b="1" dirty="0"/>
              <a:t> </a:t>
            </a:r>
            <a:r>
              <a:rPr lang="pl-PL" dirty="0"/>
              <a:t>przedstawiciele</a:t>
            </a:r>
            <a:r>
              <a:rPr lang="pl-PL" b="1" dirty="0"/>
              <a:t> Muzeum Regionalnego </a:t>
            </a:r>
            <a:r>
              <a:rPr lang="pl-PL" dirty="0" smtClean="0"/>
              <a:t>i </a:t>
            </a:r>
            <a:r>
              <a:rPr lang="pl-PL" b="1" dirty="0" smtClean="0"/>
              <a:t>Miejskiej </a:t>
            </a:r>
            <a:r>
              <a:rPr lang="pl-PL" b="1" dirty="0"/>
              <a:t>Biblioteki Publicznej w Wągrowcu. </a:t>
            </a:r>
            <a:r>
              <a:rPr lang="pl-PL" dirty="0"/>
              <a:t>Byli także księgarze oraz regionaliści </a:t>
            </a:r>
            <a:r>
              <a:rPr lang="pl-PL" dirty="0" smtClean="0"/>
              <a:t>     i </a:t>
            </a:r>
            <a:r>
              <a:rPr lang="pl-PL" dirty="0"/>
              <a:t>historycy, wśród których wymienić należy panią</a:t>
            </a:r>
            <a:r>
              <a:rPr lang="pl-PL" b="1" dirty="0"/>
              <a:t> Leokadię Grajkowską</a:t>
            </a:r>
            <a:r>
              <a:rPr lang="pl-PL" dirty="0"/>
              <a:t>, pana</a:t>
            </a:r>
            <a:r>
              <a:rPr lang="pl-PL" b="1" dirty="0"/>
              <a:t> Zenona Muszyńskiego, </a:t>
            </a:r>
            <a:r>
              <a:rPr lang="pl-PL" dirty="0"/>
              <a:t>prezes Towarzystwa Przyjaciół Ziemi Pałuckiej</a:t>
            </a:r>
            <a:r>
              <a:rPr lang="pl-PL" b="1" dirty="0"/>
              <a:t> Kingę </a:t>
            </a:r>
            <a:r>
              <a:rPr lang="pl-PL" b="1" dirty="0" err="1"/>
              <a:t>Babicz</a:t>
            </a:r>
            <a:r>
              <a:rPr lang="pl-PL" dirty="0"/>
              <a:t>, a także prezes Wągrowieckiego Uniwersytetu III Wieku</a:t>
            </a:r>
            <a:r>
              <a:rPr lang="pl-PL" b="1" dirty="0"/>
              <a:t> Zofię </a:t>
            </a:r>
            <a:r>
              <a:rPr lang="pl-PL" b="1" dirty="0" err="1"/>
              <a:t>Zawol</a:t>
            </a:r>
            <a:r>
              <a:rPr lang="pl-PL" dirty="0"/>
              <a:t>, która przyjechała posłuchać wykładów o ks. Wujku wraz z kilkuosobową</a:t>
            </a:r>
            <a:r>
              <a:rPr lang="pl-PL" b="1" dirty="0"/>
              <a:t> grupą studentów </a:t>
            </a:r>
            <a:r>
              <a:rPr lang="pl-PL" b="1" dirty="0" smtClean="0"/>
              <a:t>WUTW </a:t>
            </a:r>
            <a:r>
              <a:rPr lang="pl-PL" dirty="0" smtClean="0"/>
              <a:t>skupionych </a:t>
            </a:r>
            <a:r>
              <a:rPr lang="pl-PL" dirty="0"/>
              <a:t>wokół sekcji historii sztuki i regionalnej. Na tak doniosłym wydarzeniu naukowo-kulturalnym nie mogło również zabraknąć przedstawicieli</a:t>
            </a:r>
            <a:r>
              <a:rPr lang="pl-PL" b="1" dirty="0"/>
              <a:t> Szkoły Podstawowej im. ks. Jakuba Wujka</a:t>
            </a:r>
            <a:r>
              <a:rPr lang="pl-PL" dirty="0"/>
              <a:t> w </a:t>
            </a:r>
            <a:r>
              <a:rPr lang="pl-PL" b="1" dirty="0"/>
              <a:t>Siennie, </a:t>
            </a:r>
            <a:r>
              <a:rPr lang="pl-PL" dirty="0"/>
              <a:t>a także „Głosu Wągrowieckiego” i Urzędu Miejskiego w Wągrowcu.</a:t>
            </a:r>
          </a:p>
          <a:p>
            <a:pPr algn="just"/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0033" y="-500090"/>
          <a:ext cx="5442683" cy="6572296"/>
        </p:xfrm>
        <a:graphic>
          <a:graphicData uri="http://schemas.openxmlformats.org/presentationml/2006/ole">
            <p:oleObj spid="_x0000_s2050" name="Dokument" r:id="rId3" imgW="5759988" imgH="6954010" progId="Word.Document.12">
              <p:embed/>
            </p:oleObj>
          </a:graphicData>
        </a:graphic>
      </p:graphicFrame>
      <p:sp>
        <p:nvSpPr>
          <p:cNvPr id="16" name="pole tekstowe 15"/>
          <p:cNvSpPr txBox="1"/>
          <p:nvPr/>
        </p:nvSpPr>
        <p:spPr>
          <a:xfrm>
            <a:off x="3714744" y="1000108"/>
            <a:ext cx="528641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pPr algn="ctr"/>
            <a:r>
              <a:rPr lang="pl-PL" sz="2400" dirty="0" smtClean="0">
                <a:latin typeface="Bernard MT Condensed" pitchFamily="18" charset="0"/>
              </a:rPr>
              <a:t>Informacje na stronę Internetową </a:t>
            </a:r>
          </a:p>
          <a:p>
            <a:pPr algn="ctr"/>
            <a:r>
              <a:rPr lang="pl-PL" sz="2400" dirty="0" smtClean="0">
                <a:latin typeface="Bernard MT Condensed" pitchFamily="18" charset="0"/>
              </a:rPr>
              <a:t>TPZP w Wągrowcu </a:t>
            </a:r>
          </a:p>
          <a:p>
            <a:pPr algn="ctr"/>
            <a:r>
              <a:rPr lang="pl-PL" sz="2400" dirty="0" smtClean="0">
                <a:latin typeface="Bernard MT Condensed" pitchFamily="18" charset="0"/>
              </a:rPr>
              <a:t>przygotowuje pan Janusz Marczewski, </a:t>
            </a:r>
          </a:p>
          <a:p>
            <a:pPr algn="ctr"/>
            <a:r>
              <a:rPr lang="pl-PL" sz="2400" dirty="0" smtClean="0">
                <a:latin typeface="Bernard MT Condensed" pitchFamily="18" charset="0"/>
              </a:rPr>
              <a:t>a stronę prowadzi pan Michał </a:t>
            </a:r>
            <a:r>
              <a:rPr lang="pl-PL" sz="2400" dirty="0" err="1" smtClean="0">
                <a:latin typeface="Bernard MT Condensed" pitchFamily="18" charset="0"/>
              </a:rPr>
              <a:t>Martyński</a:t>
            </a:r>
            <a:r>
              <a:rPr lang="pl-PL" sz="2400" dirty="0" smtClean="0">
                <a:latin typeface="Bernard MT Condensed" pitchFamily="18" charset="0"/>
              </a:rPr>
              <a:t>.</a:t>
            </a:r>
          </a:p>
          <a:p>
            <a:endParaRPr lang="pl-PL" sz="2400" dirty="0" smtClean="0">
              <a:latin typeface="Bernard MT Condensed" pitchFamily="18" charset="0"/>
            </a:endParaRPr>
          </a:p>
          <a:p>
            <a:endParaRPr lang="pl-PL" dirty="0" smtClean="0">
              <a:latin typeface="Bernard MT Condensed" pitchFamily="18" charset="0"/>
            </a:endParaRPr>
          </a:p>
          <a:p>
            <a:endParaRPr lang="pl-PL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>
                <a:latin typeface="Bernard MT Condensed" pitchFamily="18" charset="0"/>
              </a:rPr>
              <a:t/>
            </a:r>
            <a:br>
              <a:rPr lang="pl-PL" dirty="0" smtClean="0">
                <a:latin typeface="Bernard MT Condensed" pitchFamily="18" charset="0"/>
              </a:rPr>
            </a:br>
            <a:r>
              <a:rPr lang="pl-PL" dirty="0" smtClean="0">
                <a:latin typeface="Bernard MT Condensed" pitchFamily="18" charset="0"/>
              </a:rPr>
              <a:t>Linki na stronie TPZP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0"/>
            <a:ext cx="7615262" cy="4525963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pl-PL" b="1" u="sng" dirty="0" smtClean="0">
                <a:hlinkClick r:id="rId2"/>
              </a:rPr>
              <a:t> </a:t>
            </a:r>
            <a:r>
              <a:rPr lang="pl-PL" b="1" dirty="0" smtClean="0">
                <a:hlinkClick r:id="rId2"/>
              </a:rPr>
              <a:t>MUZEUM </a:t>
            </a:r>
            <a:r>
              <a:rPr lang="pl-PL" b="1" dirty="0">
                <a:hlinkClick r:id="rId2"/>
              </a:rPr>
              <a:t>REGIONALNE W WĄGROWCU</a:t>
            </a:r>
            <a:r>
              <a:rPr lang="pl-PL" b="1" dirty="0"/>
              <a:t/>
            </a:r>
            <a:br>
              <a:rPr lang="pl-PL" b="1" dirty="0"/>
            </a:br>
            <a:r>
              <a:rPr lang="pl-PL" b="1" dirty="0"/>
              <a:t/>
            </a:r>
            <a:br>
              <a:rPr lang="pl-PL" b="1" dirty="0"/>
            </a:br>
            <a:r>
              <a:rPr lang="pl-PL" b="1" dirty="0">
                <a:hlinkClick r:id="rId3"/>
              </a:rPr>
              <a:t>MIEJSKI DOM KULTURY W WĄGROWCU</a:t>
            </a:r>
            <a:r>
              <a:rPr lang="pl-PL" b="1" dirty="0"/>
              <a:t/>
            </a:r>
            <a:br>
              <a:rPr lang="pl-PL" b="1" dirty="0"/>
            </a:br>
            <a:r>
              <a:rPr lang="pl-PL" b="1" dirty="0"/>
              <a:t/>
            </a:r>
            <a:br>
              <a:rPr lang="pl-PL" b="1" dirty="0"/>
            </a:br>
            <a:r>
              <a:rPr lang="pl-PL" b="1" dirty="0">
                <a:hlinkClick r:id="rId4"/>
              </a:rPr>
              <a:t>MIEJSKA BIBLIOTEKA PUBLICZNA</a:t>
            </a:r>
            <a:r>
              <a:rPr lang="pl-PL" b="1" dirty="0"/>
              <a:t/>
            </a:r>
            <a:br>
              <a:rPr lang="pl-PL" b="1" dirty="0"/>
            </a:br>
            <a:r>
              <a:rPr lang="pl-PL" b="1" dirty="0"/>
              <a:t/>
            </a:r>
            <a:br>
              <a:rPr lang="pl-PL" b="1" dirty="0"/>
            </a:br>
            <a:r>
              <a:rPr lang="pl-PL" b="1" dirty="0">
                <a:hlinkClick r:id="rId5"/>
              </a:rPr>
              <a:t>POWIATOWA BIBLIOTEKA PUBLICZNA</a:t>
            </a:r>
            <a:r>
              <a:rPr lang="pl-PL" b="1" dirty="0"/>
              <a:t/>
            </a:r>
            <a:br>
              <a:rPr lang="pl-PL" b="1" dirty="0"/>
            </a:br>
            <a:r>
              <a:rPr lang="pl-PL" b="1" dirty="0"/>
              <a:t/>
            </a:r>
            <a:br>
              <a:rPr lang="pl-PL" b="1" dirty="0"/>
            </a:br>
            <a:r>
              <a:rPr lang="pl-PL" b="1" dirty="0">
                <a:hlinkClick r:id="rId6"/>
              </a:rPr>
              <a:t>URZĄD MIEJSKI</a:t>
            </a:r>
            <a:r>
              <a:rPr lang="pl-PL" b="1" dirty="0"/>
              <a:t/>
            </a:r>
            <a:br>
              <a:rPr lang="pl-PL" b="1" dirty="0"/>
            </a:br>
            <a:r>
              <a:rPr lang="pl-PL" b="1" dirty="0"/>
              <a:t/>
            </a:r>
            <a:br>
              <a:rPr lang="pl-PL" b="1" dirty="0"/>
            </a:br>
            <a:r>
              <a:rPr lang="pl-PL" b="1" dirty="0">
                <a:hlinkClick r:id="rId7"/>
              </a:rPr>
              <a:t>STAROSTWO POWIATOWE</a:t>
            </a:r>
            <a:r>
              <a:rPr lang="pl-PL" b="1" dirty="0"/>
              <a:t/>
            </a:r>
            <a:br>
              <a:rPr lang="pl-PL" b="1" dirty="0"/>
            </a:br>
            <a:r>
              <a:rPr lang="pl-PL" b="1" dirty="0"/>
              <a:t/>
            </a:r>
            <a:br>
              <a:rPr lang="pl-PL" b="1" dirty="0"/>
            </a:br>
            <a:r>
              <a:rPr lang="pl-PL" b="1" dirty="0">
                <a:hlinkClick r:id="rId8"/>
              </a:rPr>
              <a:t>URZĄD GMINY</a:t>
            </a:r>
            <a:r>
              <a:rPr lang="pl-PL" b="1" dirty="0"/>
              <a:t/>
            </a:r>
            <a:br>
              <a:rPr lang="pl-PL" b="1" dirty="0"/>
            </a:br>
            <a:r>
              <a:rPr lang="pl-PL" b="1" dirty="0"/>
              <a:t/>
            </a:r>
            <a:br>
              <a:rPr lang="pl-PL" b="1" dirty="0"/>
            </a:br>
            <a:r>
              <a:rPr lang="pl-PL" b="1" dirty="0">
                <a:hlinkClick r:id="rId9"/>
              </a:rPr>
              <a:t>GŁOS WĄGROWIECKI</a:t>
            </a:r>
            <a:r>
              <a:rPr lang="pl-PL" b="1" dirty="0"/>
              <a:t/>
            </a:r>
            <a:br>
              <a:rPr lang="pl-PL" b="1" dirty="0"/>
            </a:br>
            <a:r>
              <a:rPr lang="pl-PL" b="1" dirty="0"/>
              <a:t/>
            </a:r>
            <a:br>
              <a:rPr lang="pl-PL" b="1" dirty="0"/>
            </a:b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928670"/>
            <a:ext cx="4500562" cy="1143000"/>
          </a:xfrm>
        </p:spPr>
        <p:txBody>
          <a:bodyPr>
            <a:normAutofit/>
          </a:bodyPr>
          <a:lstStyle/>
          <a:p>
            <a:pPr algn="l"/>
            <a:r>
              <a:rPr lang="pl-PL" sz="6700" b="1" dirty="0" smtClean="0">
                <a:latin typeface="Bernard MT Condensed" pitchFamily="18" charset="0"/>
              </a:rPr>
              <a:t>Wigilia 2012</a:t>
            </a:r>
            <a:endParaRPr lang="pl-PL" sz="6700" b="1" dirty="0">
              <a:latin typeface="Bernard MT Condensed" pitchFamily="18" charset="0"/>
            </a:endParaRPr>
          </a:p>
        </p:txBody>
      </p:sp>
      <p:pic>
        <p:nvPicPr>
          <p:cNvPr id="28673" name="Picture 1" descr="C:\Documents and Settings\K.Babicz\Pulpit\Materiały do prezentacj\Obraz 0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357562"/>
            <a:ext cx="4358222" cy="3268667"/>
          </a:xfrm>
          <a:prstGeom prst="rect">
            <a:avLst/>
          </a:prstGeom>
          <a:noFill/>
        </p:spPr>
      </p:pic>
      <p:pic>
        <p:nvPicPr>
          <p:cNvPr id="28674" name="Picture 2" descr="C:\Documents and Settings\K.Babicz\Pulpit\Materiały do prezentacj\Obraz 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42852"/>
            <a:ext cx="4357718" cy="3268289"/>
          </a:xfrm>
          <a:prstGeom prst="rect">
            <a:avLst/>
          </a:prstGeom>
          <a:noFill/>
        </p:spPr>
      </p:pic>
      <p:pic>
        <p:nvPicPr>
          <p:cNvPr id="1026" name="Picture 2" descr="C:\Documents and Settings\K.Babicz\Pulpit\Materiały do prezentacj\Obraz 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786190"/>
            <a:ext cx="3077620" cy="23082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>
                <a:latin typeface="Bernard MT Condensed" pitchFamily="18" charset="0"/>
              </a:rPr>
              <a:t>Serdecznie dziękujemy pani </a:t>
            </a:r>
            <a:br>
              <a:rPr lang="pl-PL" dirty="0" smtClean="0">
                <a:latin typeface="Bernard MT Condensed" pitchFamily="18" charset="0"/>
              </a:rPr>
            </a:br>
            <a:r>
              <a:rPr lang="pl-PL" dirty="0" smtClean="0">
                <a:latin typeface="Bernard MT Condensed" pitchFamily="18" charset="0"/>
              </a:rPr>
              <a:t>Hannie Pękali !</a:t>
            </a:r>
            <a:endParaRPr lang="pl-PL" dirty="0">
              <a:latin typeface="Bernard MT Condensed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pl-PL" dirty="0" smtClean="0">
              <a:latin typeface="Bernard MT Condensed" pitchFamily="18" charset="0"/>
            </a:endParaRPr>
          </a:p>
          <a:p>
            <a:pPr algn="ctr">
              <a:buNone/>
            </a:pPr>
            <a:r>
              <a:rPr lang="pl-PL" dirty="0" smtClean="0">
                <a:latin typeface="Bernard MT Condensed" pitchFamily="18" charset="0"/>
              </a:rPr>
              <a:t>- Członek </a:t>
            </a:r>
            <a:r>
              <a:rPr lang="pl-PL" dirty="0" err="1" smtClean="0">
                <a:latin typeface="Bernard MT Condensed" pitchFamily="18" charset="0"/>
              </a:rPr>
              <a:t>TPZPałucjkiej</a:t>
            </a:r>
            <a:r>
              <a:rPr lang="pl-PL" dirty="0" smtClean="0">
                <a:latin typeface="Bernard MT Condensed" pitchFamily="18" charset="0"/>
              </a:rPr>
              <a:t> od 11 lat</a:t>
            </a:r>
          </a:p>
          <a:p>
            <a:pPr algn="ctr">
              <a:buFontTx/>
              <a:buChar char="-"/>
            </a:pPr>
            <a:r>
              <a:rPr lang="pl-PL" dirty="0" smtClean="0">
                <a:latin typeface="Bernard MT Condensed" pitchFamily="18" charset="0"/>
              </a:rPr>
              <a:t>Członek Zarządu TPZP </a:t>
            </a:r>
            <a:r>
              <a:rPr lang="pl-PL" dirty="0" smtClean="0">
                <a:latin typeface="Bernard MT Condensed" pitchFamily="18" charset="0"/>
              </a:rPr>
              <a:t>trzecią </a:t>
            </a:r>
            <a:r>
              <a:rPr lang="pl-PL" dirty="0" smtClean="0">
                <a:latin typeface="Bernard MT Condensed" pitchFamily="18" charset="0"/>
              </a:rPr>
              <a:t>kadencję</a:t>
            </a:r>
          </a:p>
          <a:p>
            <a:pPr algn="ctr">
              <a:buFontTx/>
              <a:buChar char="-"/>
            </a:pPr>
            <a:r>
              <a:rPr lang="pl-PL" dirty="0" smtClean="0">
                <a:latin typeface="Bernard MT Condensed" pitchFamily="18" charset="0"/>
              </a:rPr>
              <a:t>Skarbnik </a:t>
            </a:r>
            <a:r>
              <a:rPr lang="pl-PL" dirty="0" err="1" smtClean="0">
                <a:latin typeface="Bernard MT Condensed" pitchFamily="18" charset="0"/>
              </a:rPr>
              <a:t>TPZPałuckiej</a:t>
            </a:r>
            <a:r>
              <a:rPr lang="pl-PL" dirty="0" smtClean="0">
                <a:latin typeface="Bernard MT Condensed" pitchFamily="18" charset="0"/>
              </a:rPr>
              <a:t> </a:t>
            </a:r>
            <a:r>
              <a:rPr lang="pl-PL" smtClean="0">
                <a:latin typeface="Bernard MT Condensed" pitchFamily="18" charset="0"/>
              </a:rPr>
              <a:t>od </a:t>
            </a:r>
            <a:r>
              <a:rPr lang="pl-PL" smtClean="0">
                <a:latin typeface="Bernard MT Condensed" pitchFamily="18" charset="0"/>
              </a:rPr>
              <a:t>trzech </a:t>
            </a:r>
            <a:r>
              <a:rPr lang="pl-PL" dirty="0" smtClean="0">
                <a:latin typeface="Bernard MT Condensed" pitchFamily="18" charset="0"/>
              </a:rPr>
              <a:t>lat</a:t>
            </a:r>
          </a:p>
          <a:p>
            <a:pPr algn="ctr">
              <a:buNone/>
            </a:pPr>
            <a:r>
              <a:rPr lang="pl-PL" dirty="0" smtClean="0">
                <a:latin typeface="Bernard MT Condensed" pitchFamily="18" charset="0"/>
              </a:rPr>
              <a:t>-  sumienna</a:t>
            </a:r>
          </a:p>
          <a:p>
            <a:pPr algn="ctr">
              <a:buFontTx/>
              <a:buChar char="-"/>
            </a:pPr>
            <a:r>
              <a:rPr lang="pl-PL" dirty="0" smtClean="0">
                <a:latin typeface="Bernard MT Condensed" pitchFamily="18" charset="0"/>
              </a:rPr>
              <a:t>niezawodna</a:t>
            </a:r>
          </a:p>
          <a:p>
            <a:pPr algn="ctr">
              <a:buFontTx/>
              <a:buChar char="-"/>
            </a:pPr>
            <a:r>
              <a:rPr lang="pl-PL" dirty="0" smtClean="0">
                <a:latin typeface="Bernard MT Condensed" pitchFamily="18" charset="0"/>
              </a:rPr>
              <a:t>zaangażowana</a:t>
            </a:r>
          </a:p>
          <a:p>
            <a:pPr algn="ctr">
              <a:buFontTx/>
              <a:buChar char="-"/>
            </a:pPr>
            <a:endParaRPr lang="pl-PL" dirty="0" smtClean="0">
              <a:latin typeface="Bernard MT Condensed" pitchFamily="18" charset="0"/>
            </a:endParaRPr>
          </a:p>
          <a:p>
            <a:pPr>
              <a:buFontTx/>
              <a:buChar char="-"/>
            </a:pPr>
            <a:endParaRPr lang="pl-PL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pl-PL" sz="3200" b="1" dirty="0" smtClean="0">
                <a:latin typeface="Bernard MT Condensed" pitchFamily="18" charset="0"/>
              </a:rPr>
              <a:t>II Międzyszkolny Konkurs Wiedzy po hasłem Wielkopolska – mój region, w kręgu wielkopolskich legend i gwary</a:t>
            </a:r>
            <a:endParaRPr lang="pl-PL" sz="3200" b="1" dirty="0">
              <a:latin typeface="Bernard MT Condensed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3357562"/>
            <a:ext cx="8258204" cy="276860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l-PL" sz="2400" dirty="0" smtClean="0">
                <a:latin typeface="Bernard MT Condensed" pitchFamily="18" charset="0"/>
              </a:rPr>
              <a:t>Zostaliśmy zaproszeni do udziału w pracach jury konkursu, który zorganizował Specjalny Ośrodek Szkolno – Wychowawczy            w Wągrowcu.</a:t>
            </a:r>
            <a:endParaRPr lang="pl-PL" sz="24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latin typeface="Bernard MT Condensed" pitchFamily="18" charset="0"/>
              </a:rPr>
              <a:t>Towarzystwo Przyjaciół Ziemi Pałuckiej </a:t>
            </a:r>
            <a:br>
              <a:rPr lang="pl-PL" b="1" dirty="0" smtClean="0">
                <a:latin typeface="Bernard MT Condensed" pitchFamily="18" charset="0"/>
              </a:rPr>
            </a:br>
            <a:r>
              <a:rPr lang="pl-PL" b="1" dirty="0" smtClean="0">
                <a:latin typeface="Bernard MT Condensed" pitchFamily="18" charset="0"/>
              </a:rPr>
              <a:t>ul. Opacka 15 </a:t>
            </a:r>
            <a:br>
              <a:rPr lang="pl-PL" b="1" dirty="0" smtClean="0">
                <a:latin typeface="Bernard MT Condensed" pitchFamily="18" charset="0"/>
              </a:rPr>
            </a:br>
            <a:r>
              <a:rPr lang="pl-PL" b="1" dirty="0" smtClean="0">
                <a:latin typeface="Bernard MT Condensed" pitchFamily="18" charset="0"/>
              </a:rPr>
              <a:t>62-100 Wągrowiec</a:t>
            </a:r>
            <a:endParaRPr lang="pl-PL" b="1" dirty="0">
              <a:latin typeface="Bernard MT Condensed" pitchFamily="18" charset="0"/>
            </a:endParaRPr>
          </a:p>
        </p:txBody>
      </p:sp>
      <p:sp>
        <p:nvSpPr>
          <p:cNvPr id="7" name="Symbol zastępczy zawartości 6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57203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pl-PL" dirty="0"/>
              <a:t/>
            </a:r>
            <a:br>
              <a:rPr lang="pl-PL" dirty="0"/>
            </a:br>
            <a:r>
              <a:rPr lang="pl-PL" dirty="0"/>
              <a:t/>
            </a:r>
            <a:br>
              <a:rPr lang="pl-PL" dirty="0"/>
            </a:br>
            <a:r>
              <a:rPr lang="pl-PL" sz="2600" b="1" dirty="0">
                <a:latin typeface="Arial" pitchFamily="34" charset="0"/>
                <a:cs typeface="Arial" pitchFamily="34" charset="0"/>
              </a:rPr>
              <a:t>tel. 67 26 85 911 </a:t>
            </a:r>
            <a:br>
              <a:rPr lang="pl-PL" sz="2600" b="1" dirty="0">
                <a:latin typeface="Arial" pitchFamily="34" charset="0"/>
                <a:cs typeface="Arial" pitchFamily="34" charset="0"/>
              </a:rPr>
            </a:br>
            <a:r>
              <a:rPr lang="pl-PL" sz="2600" b="1" dirty="0">
                <a:latin typeface="Arial" pitchFamily="34" charset="0"/>
                <a:cs typeface="Arial" pitchFamily="34" charset="0"/>
              </a:rPr>
              <a:t>mail: </a:t>
            </a:r>
            <a:r>
              <a:rPr lang="pl-PL" sz="2600" b="1" dirty="0" err="1">
                <a:latin typeface="Arial" pitchFamily="34" charset="0"/>
                <a:cs typeface="Arial" pitchFamily="34" charset="0"/>
              </a:rPr>
              <a:t>mail@tpzp.eu</a:t>
            </a:r>
            <a:r>
              <a:rPr lang="pl-PL" sz="2600" b="1" dirty="0">
                <a:latin typeface="Arial" pitchFamily="34" charset="0"/>
                <a:cs typeface="Arial" pitchFamily="34" charset="0"/>
              </a:rPr>
              <a:t/>
            </a:r>
            <a:br>
              <a:rPr lang="pl-PL" sz="2600" b="1" dirty="0">
                <a:latin typeface="Arial" pitchFamily="34" charset="0"/>
                <a:cs typeface="Arial" pitchFamily="34" charset="0"/>
              </a:rPr>
            </a:br>
            <a:r>
              <a:rPr lang="pl-PL" sz="2600" b="1" dirty="0" err="1">
                <a:latin typeface="Arial" pitchFamily="34" charset="0"/>
                <a:cs typeface="Arial" pitchFamily="34" charset="0"/>
              </a:rPr>
              <a:t>www.tpzp.eu</a:t>
            </a:r>
            <a:r>
              <a:rPr lang="pl-PL" sz="2600" b="1" dirty="0">
                <a:latin typeface="Arial" pitchFamily="34" charset="0"/>
                <a:cs typeface="Arial" pitchFamily="34" charset="0"/>
              </a:rPr>
              <a:t> </a:t>
            </a:r>
            <a:br>
              <a:rPr lang="pl-PL" sz="2600" b="1" dirty="0">
                <a:latin typeface="Arial" pitchFamily="34" charset="0"/>
                <a:cs typeface="Arial" pitchFamily="34" charset="0"/>
              </a:rPr>
            </a:br>
            <a:r>
              <a:rPr lang="pl-PL" sz="2600" b="1" dirty="0">
                <a:latin typeface="Arial" pitchFamily="34" charset="0"/>
                <a:cs typeface="Arial" pitchFamily="34" charset="0"/>
              </a:rPr>
              <a:t/>
            </a:r>
            <a:br>
              <a:rPr lang="pl-PL" sz="2600" b="1" dirty="0">
                <a:latin typeface="Arial" pitchFamily="34" charset="0"/>
                <a:cs typeface="Arial" pitchFamily="34" charset="0"/>
              </a:rPr>
            </a:br>
            <a:r>
              <a:rPr lang="pl-PL" sz="2600" b="1" dirty="0">
                <a:latin typeface="Arial" pitchFamily="34" charset="0"/>
                <a:cs typeface="Arial" pitchFamily="34" charset="0"/>
              </a:rPr>
              <a:t>REGON: 000807790 </a:t>
            </a:r>
            <a:br>
              <a:rPr lang="pl-PL" sz="2600" b="1" dirty="0">
                <a:latin typeface="Arial" pitchFamily="34" charset="0"/>
                <a:cs typeface="Arial" pitchFamily="34" charset="0"/>
              </a:rPr>
            </a:br>
            <a:r>
              <a:rPr lang="pl-PL" sz="2600" b="1" dirty="0">
                <a:latin typeface="Arial" pitchFamily="34" charset="0"/>
                <a:cs typeface="Arial" pitchFamily="34" charset="0"/>
              </a:rPr>
              <a:t>KRS: 0000074090 </a:t>
            </a:r>
            <a:br>
              <a:rPr lang="pl-PL" sz="2600" b="1" dirty="0">
                <a:latin typeface="Arial" pitchFamily="34" charset="0"/>
                <a:cs typeface="Arial" pitchFamily="34" charset="0"/>
              </a:rPr>
            </a:br>
            <a:r>
              <a:rPr lang="pl-PL" sz="2600" b="1" dirty="0">
                <a:latin typeface="Arial" pitchFamily="34" charset="0"/>
                <a:cs typeface="Arial" pitchFamily="34" charset="0"/>
              </a:rPr>
              <a:t/>
            </a:r>
            <a:br>
              <a:rPr lang="pl-PL" sz="2600" b="1" dirty="0">
                <a:latin typeface="Arial" pitchFamily="34" charset="0"/>
                <a:cs typeface="Arial" pitchFamily="34" charset="0"/>
              </a:rPr>
            </a:br>
            <a:r>
              <a:rPr lang="pl-PL" sz="2600" b="1" dirty="0">
                <a:latin typeface="Arial" pitchFamily="34" charset="0"/>
                <a:cs typeface="Arial" pitchFamily="34" charset="0"/>
              </a:rPr>
              <a:t>konto bankowe: 33 8959 0001 0000 2310 2000 0010 Pałucki Bank Spółdzielczy w Wągrowcu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6000" b="1" dirty="0" smtClean="0">
                <a:latin typeface="Bernard MT Condensed" pitchFamily="18" charset="0"/>
              </a:rPr>
              <a:t>Zapamiętaj ten adres!</a:t>
            </a:r>
            <a:endParaRPr lang="pl-PL" sz="6000" b="1" dirty="0">
              <a:latin typeface="Bernard MT Condensed" pitchFamily="18" charset="0"/>
            </a:endParaRPr>
          </a:p>
        </p:txBody>
      </p:sp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2609850" algn="l"/>
              </a:tabLst>
            </a:pPr>
            <a:endParaRPr kumimoji="0" lang="pl-PL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  <a:tabLst>
                <a:tab pos="2609850" algn="l"/>
              </a:tabLst>
            </a:pPr>
            <a:r>
              <a:rPr kumimoji="0" lang="pl-PL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adres internetowy: </a:t>
            </a:r>
            <a:r>
              <a:rPr kumimoji="0" lang="pl-PL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2"/>
              </a:rPr>
              <a:t>www.tpzp.eu</a:t>
            </a:r>
            <a:endParaRPr kumimoji="0" lang="pl-PL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2609850" algn="l"/>
              </a:tabLst>
            </a:pPr>
            <a:r>
              <a:rPr kumimoji="0" lang="pl-PL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kontakt: tel. 67 26 85 911	</a:t>
            </a:r>
            <a:endParaRPr kumimoji="0" lang="pl-PL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2609850" algn="l"/>
              </a:tabLst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e – mail: mail@tpzp.eu	</a:t>
            </a:r>
            <a:endParaRPr kumimoji="0" lang="pl-PL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latin typeface="Bernard MT Condensed" pitchFamily="18" charset="0"/>
              </a:rPr>
              <a:t>Rok sprawozdawczy 2012 / 2013</a:t>
            </a:r>
            <a:endParaRPr lang="pl-PL" dirty="0">
              <a:latin typeface="Bernard MT Condensed" pitchFamily="18" charset="0"/>
            </a:endParaRPr>
          </a:p>
        </p:txBody>
      </p:sp>
      <p:sp>
        <p:nvSpPr>
          <p:cNvPr id="7" name="Symbol zastępczy zawartości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pl-PL" sz="2400" dirty="0" smtClean="0">
                <a:latin typeface="Bernard MT Condensed" pitchFamily="18" charset="0"/>
              </a:rPr>
              <a:t>Festyn Cysterski</a:t>
            </a:r>
          </a:p>
          <a:p>
            <a:pPr marL="514350" indent="-514350">
              <a:buAutoNum type="arabicPeriod"/>
            </a:pPr>
            <a:r>
              <a:rPr lang="pl-PL" sz="2400" dirty="0" smtClean="0">
                <a:latin typeface="Bernard MT Condensed" pitchFamily="18" charset="0"/>
              </a:rPr>
              <a:t>Kwesty</a:t>
            </a:r>
          </a:p>
          <a:p>
            <a:pPr marL="514350" indent="-514350">
              <a:buAutoNum type="arabicPeriod"/>
            </a:pPr>
            <a:r>
              <a:rPr lang="pl-PL" sz="2400" dirty="0" smtClean="0">
                <a:latin typeface="Bernard MT Condensed" pitchFamily="18" charset="0"/>
              </a:rPr>
              <a:t>Warsztat sztuki ludowej Pałuk pt. ”Zdobnictwo wnętrz”</a:t>
            </a:r>
          </a:p>
          <a:p>
            <a:pPr marL="514350" indent="-514350">
              <a:buAutoNum type="arabicPeriod"/>
            </a:pPr>
            <a:r>
              <a:rPr lang="pl-PL" sz="2400" dirty="0" smtClean="0">
                <a:latin typeface="Bernard MT Condensed" pitchFamily="18" charset="0"/>
              </a:rPr>
              <a:t>Wycieczki</a:t>
            </a:r>
          </a:p>
          <a:p>
            <a:pPr marL="514350" indent="-514350">
              <a:buAutoNum type="arabicPeriod"/>
            </a:pPr>
            <a:r>
              <a:rPr lang="pl-PL" sz="2400" dirty="0" smtClean="0">
                <a:latin typeface="Bernard MT Condensed" pitchFamily="18" charset="0"/>
              </a:rPr>
              <a:t>Europejskie Dni Dziedzictwa</a:t>
            </a:r>
          </a:p>
          <a:p>
            <a:pPr marL="514350" indent="-514350">
              <a:buAutoNum type="arabicPeriod"/>
            </a:pPr>
            <a:r>
              <a:rPr lang="pl-PL" sz="2400" dirty="0" smtClean="0">
                <a:latin typeface="Bernard MT Condensed" pitchFamily="18" charset="0"/>
              </a:rPr>
              <a:t>Benefis pani Gustawy </a:t>
            </a:r>
            <a:r>
              <a:rPr lang="pl-PL" sz="2400" dirty="0" err="1" smtClean="0">
                <a:latin typeface="Bernard MT Condensed" pitchFamily="18" charset="0"/>
              </a:rPr>
              <a:t>Patro</a:t>
            </a:r>
            <a:endParaRPr lang="pl-PL" sz="2400" dirty="0" smtClean="0">
              <a:latin typeface="Bernard MT Condensed" pitchFamily="18" charset="0"/>
            </a:endParaRPr>
          </a:p>
          <a:p>
            <a:pPr marL="514350" indent="-514350">
              <a:buAutoNum type="arabicPeriod"/>
            </a:pPr>
            <a:r>
              <a:rPr lang="pl-PL" sz="2400" dirty="0" smtClean="0">
                <a:latin typeface="Bernard MT Condensed" pitchFamily="18" charset="0"/>
              </a:rPr>
              <a:t>Puchar Starosty</a:t>
            </a:r>
          </a:p>
          <a:p>
            <a:pPr marL="514350" indent="-514350">
              <a:buAutoNum type="arabicPeriod"/>
            </a:pPr>
            <a:r>
              <a:rPr lang="pl-PL" sz="2400" dirty="0" smtClean="0">
                <a:latin typeface="Bernard MT Condensed" pitchFamily="18" charset="0"/>
              </a:rPr>
              <a:t>Strona Internetowa</a:t>
            </a:r>
          </a:p>
          <a:p>
            <a:pPr marL="514350" indent="-514350">
              <a:buAutoNum type="arabicPeriod"/>
            </a:pPr>
            <a:r>
              <a:rPr lang="pl-PL" sz="2400" dirty="0" smtClean="0">
                <a:latin typeface="Bernard MT Condensed" pitchFamily="18" charset="0"/>
              </a:rPr>
              <a:t>Zmiany w Statucie TPZP w Wągrowcu</a:t>
            </a:r>
          </a:p>
          <a:p>
            <a:pPr marL="514350" indent="-514350">
              <a:buAutoNum type="arabicPeriod"/>
            </a:pPr>
            <a:r>
              <a:rPr lang="pl-PL" sz="2400" dirty="0" smtClean="0">
                <a:latin typeface="Bernard MT Condensed" pitchFamily="18" charset="0"/>
              </a:rPr>
              <a:t>Doroczna Nagroda Kulturalna Koziołka</a:t>
            </a:r>
          </a:p>
          <a:p>
            <a:pPr marL="514350" indent="-514350">
              <a:buAutoNum type="arabicPeriod"/>
            </a:pPr>
            <a:r>
              <a:rPr lang="pl-PL" sz="2400" dirty="0" smtClean="0">
                <a:latin typeface="Bernard MT Condensed" pitchFamily="18" charset="0"/>
              </a:rPr>
              <a:t>55- lecie TPZP w Wągrowcu</a:t>
            </a:r>
          </a:p>
          <a:p>
            <a:pPr marL="514350" indent="-514350">
              <a:buAutoNum type="arabicPeriod"/>
            </a:pPr>
            <a:endParaRPr lang="pl-PL" dirty="0" smtClean="0"/>
          </a:p>
          <a:p>
            <a:pPr marL="514350" indent="-514350">
              <a:buAutoNum type="arabicPeriod"/>
            </a:pPr>
            <a:endParaRPr lang="pl-PL" dirty="0" smtClean="0"/>
          </a:p>
          <a:p>
            <a:pPr marL="514350" indent="-514350">
              <a:buAutoNum type="arabicPeriod"/>
            </a:pP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t1.gstatic.com/images?q=tbn:ANd9GcQl4cgn12Nw1IzeFpFAcduXK84Czj1JPvtXWH3hYLf4Cm2UFatYqC13bl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4786322"/>
            <a:ext cx="2715622" cy="1785950"/>
          </a:xfrm>
          <a:prstGeom prst="rect">
            <a:avLst/>
          </a:prstGeom>
          <a:noFill/>
        </p:spPr>
      </p:pic>
      <p:sp>
        <p:nvSpPr>
          <p:cNvPr id="7" name="Tytuł 6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pl-PL" dirty="0" smtClean="0">
                <a:latin typeface="Bernard MT Condensed" pitchFamily="18" charset="0"/>
              </a:rPr>
              <a:t>XV FESTYN CYSTERSKI 28. 07. 2012 r.</a:t>
            </a:r>
            <a:endParaRPr lang="pl-PL" dirty="0">
              <a:latin typeface="Bernard MT Condensed" pitchFamily="18" charset="0"/>
            </a:endParaRPr>
          </a:p>
        </p:txBody>
      </p:sp>
      <p:pic>
        <p:nvPicPr>
          <p:cNvPr id="17414" name="Picture 6" descr="http://t1.gstatic.com/images?q=tbn:ANd9GcRU7ftaWlMUh7Mgca_xIq1pUCF61wYr7kn9CG9Igx1vBVMtiEHuB1nXxuu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786190"/>
            <a:ext cx="1979853" cy="2917680"/>
          </a:xfrm>
          <a:prstGeom prst="rect">
            <a:avLst/>
          </a:prstGeom>
          <a:noFill/>
        </p:spPr>
      </p:pic>
      <p:pic>
        <p:nvPicPr>
          <p:cNvPr id="17416" name="Picture 8" descr="http://t1.gstatic.com/images?q=tbn:ANd9GcSwKtoXCg8HomK-3XFla4ZYH02b6ujmvz3vaxeBkFP8PrZAhpqHeVQNZ8zC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0496" y="3071810"/>
            <a:ext cx="2500330" cy="1666889"/>
          </a:xfrm>
          <a:prstGeom prst="rect">
            <a:avLst/>
          </a:prstGeom>
          <a:noFill/>
        </p:spPr>
      </p:pic>
      <p:pic>
        <p:nvPicPr>
          <p:cNvPr id="17418" name="Picture 10" descr="http://t1.gstatic.com/images?q=tbn:ANd9GcSH6-uvQjWuvBu2m0UrccSjiY8IPIz2PbISF0rysk7irxYWIWuCq_Es-Ral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65108" y="4929198"/>
            <a:ext cx="2500320" cy="1666880"/>
          </a:xfrm>
          <a:prstGeom prst="rect">
            <a:avLst/>
          </a:prstGeom>
          <a:noFill/>
        </p:spPr>
      </p:pic>
      <p:pic>
        <p:nvPicPr>
          <p:cNvPr id="20484" name="Picture 4" descr="http://t2.gstatic.com/images?q=tbn:ANd9GcTdOSPy20E4nv3mzV8SkSKkCcNohyy9x-Q632R4a_4OnLymVsF-_WXW2Vc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15074" y="1285860"/>
            <a:ext cx="2483032" cy="1857388"/>
          </a:xfrm>
          <a:prstGeom prst="rect">
            <a:avLst/>
          </a:prstGeom>
          <a:noFill/>
        </p:spPr>
      </p:pic>
      <p:pic>
        <p:nvPicPr>
          <p:cNvPr id="22530" name="Picture 2" descr="http://www.archidiecezja.pl/include/catalogue/mini/2012-02-29-19-13-09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214414" y="1357298"/>
            <a:ext cx="2714644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pl-PL" sz="1600" dirty="0" smtClean="0">
              <a:latin typeface="Bernard MT Condensed" pitchFamily="18" charset="0"/>
            </a:endParaRPr>
          </a:p>
          <a:p>
            <a:pPr>
              <a:buNone/>
            </a:pPr>
            <a:endParaRPr lang="pl-PL" sz="1600" dirty="0" smtClean="0">
              <a:latin typeface="Bernard MT Condensed" pitchFamily="18" charset="0"/>
            </a:endParaRPr>
          </a:p>
          <a:p>
            <a:pPr>
              <a:buNone/>
            </a:pPr>
            <a:r>
              <a:rPr lang="pl-PL" sz="1600" dirty="0" smtClean="0">
                <a:latin typeface="Bernard MT Condensed" pitchFamily="18" charset="0"/>
              </a:rPr>
              <a:t>Bogumiła </a:t>
            </a:r>
            <a:r>
              <a:rPr lang="pl-PL" sz="1600" dirty="0" err="1" smtClean="0">
                <a:latin typeface="Bernard MT Condensed" pitchFamily="18" charset="0"/>
              </a:rPr>
              <a:t>Nickiel</a:t>
            </a:r>
            <a:r>
              <a:rPr lang="pl-PL" sz="1600" dirty="0" smtClean="0">
                <a:latin typeface="Bernard MT Condensed" pitchFamily="18" charset="0"/>
              </a:rPr>
              <a:t>		Ewa Byczyńska		Jolanta Kaczmarek	</a:t>
            </a:r>
          </a:p>
          <a:p>
            <a:pPr>
              <a:buNone/>
            </a:pPr>
            <a:r>
              <a:rPr lang="pl-PL" sz="1600" dirty="0" smtClean="0">
                <a:latin typeface="Bernard MT Condensed" pitchFamily="18" charset="0"/>
              </a:rPr>
              <a:t>Zofia </a:t>
            </a:r>
            <a:r>
              <a:rPr lang="pl-PL" sz="1600" dirty="0" err="1" smtClean="0">
                <a:latin typeface="Bernard MT Condensed" pitchFamily="18" charset="0"/>
              </a:rPr>
              <a:t>Zawol</a:t>
            </a:r>
            <a:r>
              <a:rPr lang="pl-PL" sz="1600" dirty="0" smtClean="0">
                <a:latin typeface="Bernard MT Condensed" pitchFamily="18" charset="0"/>
              </a:rPr>
              <a:t>			Joanna </a:t>
            </a:r>
            <a:r>
              <a:rPr lang="pl-PL" sz="1600" dirty="0" err="1" smtClean="0">
                <a:latin typeface="Bernard MT Condensed" pitchFamily="18" charset="0"/>
              </a:rPr>
              <a:t>Jeneralczyk</a:t>
            </a:r>
            <a:r>
              <a:rPr lang="pl-PL" sz="1600" dirty="0" smtClean="0">
                <a:latin typeface="Bernard MT Condensed" pitchFamily="18" charset="0"/>
              </a:rPr>
              <a:t>		Krystyna </a:t>
            </a:r>
            <a:r>
              <a:rPr lang="pl-PL" sz="1600" dirty="0" err="1" smtClean="0">
                <a:latin typeface="Bernard MT Condensed" pitchFamily="18" charset="0"/>
              </a:rPr>
              <a:t>Kopiejewska</a:t>
            </a:r>
            <a:endParaRPr lang="pl-PL" sz="1600" dirty="0" smtClean="0">
              <a:latin typeface="Bernard MT Condensed" pitchFamily="18" charset="0"/>
            </a:endParaRPr>
          </a:p>
          <a:p>
            <a:pPr>
              <a:buNone/>
            </a:pPr>
            <a:r>
              <a:rPr lang="pl-PL" sz="1600" dirty="0" smtClean="0">
                <a:latin typeface="Bernard MT Condensed" pitchFamily="18" charset="0"/>
              </a:rPr>
              <a:t>Małgorzata </a:t>
            </a:r>
            <a:r>
              <a:rPr lang="pl-PL" sz="1600" dirty="0" err="1" smtClean="0">
                <a:latin typeface="Bernard MT Condensed" pitchFamily="18" charset="0"/>
              </a:rPr>
              <a:t>Fimiak</a:t>
            </a:r>
            <a:r>
              <a:rPr lang="pl-PL" sz="1600" dirty="0" smtClean="0">
                <a:latin typeface="Bernard MT Condensed" pitchFamily="18" charset="0"/>
              </a:rPr>
              <a:t>		Barbara Piechowiak		Lucyna </a:t>
            </a:r>
            <a:r>
              <a:rPr lang="pl-PL" sz="1600" dirty="0" err="1" smtClean="0">
                <a:latin typeface="Bernard MT Condensed" pitchFamily="18" charset="0"/>
              </a:rPr>
              <a:t>Maciejewska-Naumczyk</a:t>
            </a:r>
            <a:endParaRPr lang="pl-PL" sz="1600" dirty="0" smtClean="0">
              <a:latin typeface="Bernard MT Condensed" pitchFamily="18" charset="0"/>
            </a:endParaRPr>
          </a:p>
          <a:p>
            <a:pPr>
              <a:buNone/>
            </a:pPr>
            <a:r>
              <a:rPr lang="pl-PL" sz="1600" dirty="0" smtClean="0">
                <a:latin typeface="Bernard MT Condensed" pitchFamily="18" charset="0"/>
              </a:rPr>
              <a:t>Hanna Pękala		Adam Surdyk		Barbara Biegańska 	</a:t>
            </a:r>
          </a:p>
          <a:p>
            <a:pPr>
              <a:buNone/>
            </a:pPr>
            <a:r>
              <a:rPr lang="pl-PL" sz="1600" dirty="0" smtClean="0">
                <a:latin typeface="Bernard MT Condensed" pitchFamily="18" charset="0"/>
              </a:rPr>
              <a:t>Zofia </a:t>
            </a:r>
            <a:r>
              <a:rPr lang="pl-PL" sz="1600" dirty="0" err="1" smtClean="0">
                <a:latin typeface="Bernard MT Condensed" pitchFamily="18" charset="0"/>
              </a:rPr>
              <a:t>Szmania</a:t>
            </a:r>
            <a:r>
              <a:rPr lang="pl-PL" sz="1600" dirty="0" smtClean="0">
                <a:latin typeface="Bernard MT Condensed" pitchFamily="18" charset="0"/>
              </a:rPr>
              <a:t>		Halina Jacek		Wiesława Maćkowiak</a:t>
            </a:r>
          </a:p>
          <a:p>
            <a:pPr>
              <a:buNone/>
            </a:pPr>
            <a:r>
              <a:rPr lang="pl-PL" sz="1600" dirty="0" smtClean="0">
                <a:latin typeface="Bernard MT Condensed" pitchFamily="18" charset="0"/>
              </a:rPr>
              <a:t>Kinga </a:t>
            </a:r>
            <a:r>
              <a:rPr lang="pl-PL" sz="1600" dirty="0" err="1" smtClean="0">
                <a:latin typeface="Bernard MT Condensed" pitchFamily="18" charset="0"/>
              </a:rPr>
              <a:t>Babicz</a:t>
            </a:r>
            <a:r>
              <a:rPr lang="pl-PL" sz="1600" dirty="0" smtClean="0">
                <a:latin typeface="Bernard MT Condensed" pitchFamily="18" charset="0"/>
              </a:rPr>
              <a:t>		Barbara Jurga		Maria </a:t>
            </a:r>
            <a:r>
              <a:rPr lang="pl-PL" sz="1600" dirty="0" err="1" smtClean="0">
                <a:latin typeface="Bernard MT Condensed" pitchFamily="18" charset="0"/>
              </a:rPr>
              <a:t>Martyńska</a:t>
            </a:r>
            <a:endParaRPr lang="pl-PL" sz="1600" dirty="0" smtClean="0">
              <a:latin typeface="Bernard MT Condensed" pitchFamily="18" charset="0"/>
            </a:endParaRPr>
          </a:p>
          <a:p>
            <a:pPr>
              <a:buNone/>
            </a:pPr>
            <a:r>
              <a:rPr lang="pl-PL" sz="1600" dirty="0" smtClean="0">
                <a:latin typeface="Bernard MT Condensed" pitchFamily="18" charset="0"/>
              </a:rPr>
              <a:t>Elżbieta Muszyńska		Halina Magiera		Danuta  Milewska</a:t>
            </a:r>
          </a:p>
          <a:p>
            <a:pPr>
              <a:buNone/>
            </a:pPr>
            <a:r>
              <a:rPr lang="pl-PL" sz="1600" dirty="0" smtClean="0">
                <a:latin typeface="Bernard MT Condensed" pitchFamily="18" charset="0"/>
              </a:rPr>
              <a:t>Wojciech Muszyński		Aleksandra Podemska		Mieczysław Soroka</a:t>
            </a:r>
          </a:p>
          <a:p>
            <a:pPr>
              <a:buNone/>
            </a:pPr>
            <a:r>
              <a:rPr lang="pl-PL" sz="1600" dirty="0" smtClean="0">
                <a:latin typeface="Bernard MT Condensed" pitchFamily="18" charset="0"/>
              </a:rPr>
              <a:t>Eugenia Grochowska		Grzegorz  Grochowski		</a:t>
            </a:r>
          </a:p>
          <a:p>
            <a:pPr>
              <a:buNone/>
            </a:pPr>
            <a:endParaRPr lang="pl-PL" sz="1600" dirty="0" smtClean="0">
              <a:latin typeface="Bernard MT Condensed" pitchFamily="18" charset="0"/>
            </a:endParaRPr>
          </a:p>
          <a:p>
            <a:pPr>
              <a:buNone/>
            </a:pPr>
            <a:endParaRPr lang="pl-PL" sz="1600" dirty="0" smtClean="0">
              <a:latin typeface="Bernard MT Condensed" pitchFamily="18" charset="0"/>
            </a:endParaRPr>
          </a:p>
          <a:p>
            <a:pPr>
              <a:buNone/>
            </a:pPr>
            <a:endParaRPr lang="pl-PL" sz="1600" dirty="0" smtClean="0">
              <a:latin typeface="Bernard MT Condensed" pitchFamily="18" charset="0"/>
            </a:endParaRPr>
          </a:p>
          <a:p>
            <a:pPr>
              <a:buNone/>
            </a:pPr>
            <a:endParaRPr lang="pl-PL" sz="1600" dirty="0" smtClean="0">
              <a:latin typeface="Bernard MT Condensed" pitchFamily="18" charset="0"/>
            </a:endParaRPr>
          </a:p>
          <a:p>
            <a:pPr>
              <a:buNone/>
            </a:pPr>
            <a:endParaRPr lang="pl-PL" sz="1600" dirty="0">
              <a:latin typeface="Bernard MT Condensed" pitchFamily="18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500034" y="285728"/>
            <a:ext cx="80724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latin typeface="Bernard MT Condensed" pitchFamily="18" charset="0"/>
              </a:rPr>
              <a:t>W przygotowanie Festynu aktywnie włączyli się następujący członkowie TPZP:</a:t>
            </a:r>
            <a:endParaRPr lang="pl-PL" sz="3200" dirty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800" b="1" dirty="0" smtClean="0">
                <a:latin typeface="Bernard MT Condensed" pitchFamily="18" charset="0"/>
              </a:rPr>
              <a:t>Pokazy dawnych rzemiosł</a:t>
            </a:r>
            <a:endParaRPr lang="pl-PL" sz="4800" b="1" dirty="0">
              <a:latin typeface="Bernard MT Condensed" pitchFamily="18" charset="0"/>
            </a:endParaRPr>
          </a:p>
        </p:txBody>
      </p:sp>
      <p:pic>
        <p:nvPicPr>
          <p:cNvPr id="33801" name="Picture 9" descr="C:\Documents and Settings\K.Babicz\Pulpit\Materiały do prezentacj\Obraz 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428736"/>
            <a:ext cx="4643470" cy="3090254"/>
          </a:xfrm>
          <a:prstGeom prst="rect">
            <a:avLst/>
          </a:prstGeom>
          <a:noFill/>
        </p:spPr>
      </p:pic>
      <p:pic>
        <p:nvPicPr>
          <p:cNvPr id="14" name="Picture 5" descr="C:\Documents and Settings\K.Babicz\Pulpit\Materiały do prezentacj\Obraz 00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57158" y="3439490"/>
            <a:ext cx="4357718" cy="29020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800" b="1" dirty="0" smtClean="0">
                <a:latin typeface="Bernard MT Condensed" pitchFamily="18" charset="0"/>
              </a:rPr>
              <a:t>Pokazy rycerskie</a:t>
            </a:r>
            <a:endParaRPr lang="pl-PL" sz="4800" b="1" dirty="0">
              <a:latin typeface="Bernard MT Condensed" pitchFamily="18" charset="0"/>
            </a:endParaRPr>
          </a:p>
        </p:txBody>
      </p:sp>
      <p:pic>
        <p:nvPicPr>
          <p:cNvPr id="35842" name="Picture 2" descr="C:\Documents and Settings\K.Babicz\Pulpit\Materiały do prezentacj\Obraz 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3971" y="1600200"/>
            <a:ext cx="679605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 descr="C:\Documents and Settings\K.Babicz\Pulpit\Materiały do prezentacj\Obraz 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428605"/>
            <a:ext cx="5082196" cy="3382228"/>
          </a:xfrm>
          <a:prstGeom prst="rect">
            <a:avLst/>
          </a:prstGeom>
          <a:noFill/>
        </p:spPr>
      </p:pic>
      <p:pic>
        <p:nvPicPr>
          <p:cNvPr id="4" name="Picture 4" descr="C:\Documents and Settings\K.Babicz\Pulpit\Materiały do prezentacj\Obraz 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214686"/>
            <a:ext cx="5020216" cy="33385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759</TotalTime>
  <Words>308</Words>
  <Application>Microsoft Office PowerPoint</Application>
  <PresentationFormat>Pokaz na ekranie (4:3)</PresentationFormat>
  <Paragraphs>142</Paragraphs>
  <Slides>30</Slides>
  <Notes>0</Notes>
  <HiddenSlides>0</HiddenSlides>
  <MMClips>0</MMClips>
  <ScaleCrop>false</ScaleCrop>
  <HeadingPairs>
    <vt:vector size="6" baseType="variant"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30</vt:i4>
      </vt:variant>
    </vt:vector>
  </HeadingPairs>
  <TitlesOfParts>
    <vt:vector size="32" baseType="lpstr">
      <vt:lpstr>Motyw pakietu Office</vt:lpstr>
      <vt:lpstr>Dokument</vt:lpstr>
      <vt:lpstr>Walne zebranie członków Towarzystwa Przyjaciół Ziemi Pałuckiej w Wągrowcu 22 kwietnia 2013 r.</vt:lpstr>
      <vt:lpstr>Slajd 2</vt:lpstr>
      <vt:lpstr>Towarzystwo Przyjaciół Ziemi Pałuckiej  ul. Opacka 15  62-100 Wągrowiec</vt:lpstr>
      <vt:lpstr>Rok sprawozdawczy 2012 / 2013</vt:lpstr>
      <vt:lpstr>XV FESTYN CYSTERSKI 28. 07. 2012 r.</vt:lpstr>
      <vt:lpstr> </vt:lpstr>
      <vt:lpstr>Pokazy dawnych rzemiosł</vt:lpstr>
      <vt:lpstr>Pokazy rycerskie</vt:lpstr>
      <vt:lpstr>Slajd 9</vt:lpstr>
      <vt:lpstr>Przemarsz korowodu ulicami miasta</vt:lpstr>
      <vt:lpstr>Zwiedzanie klasztoru</vt:lpstr>
      <vt:lpstr>Kwesty</vt:lpstr>
      <vt:lpstr>Slajd 13</vt:lpstr>
      <vt:lpstr>Wycieczka Towarzystwa Przyjaciół Ziemi Komornickiej</vt:lpstr>
      <vt:lpstr>Slajd 15</vt:lpstr>
      <vt:lpstr>Udany benefis Gustawy Patro </vt:lpstr>
      <vt:lpstr>Pani Patro wystąpiła w stroju ludowym</vt:lpstr>
      <vt:lpstr>Slajd 18</vt:lpstr>
      <vt:lpstr>A gości było wielu…</vt:lpstr>
      <vt:lpstr>Slajd 20</vt:lpstr>
      <vt:lpstr>25 - lecie Muzeum Regionalnego  w Wągrowcu</vt:lpstr>
      <vt:lpstr>    25 października 2012 r. w poznańskim oddziale  Polskiej Akademii Nauk odbyła się sesja naukowa   pt. „Biblia Jakuba Wujka w życiu       i kulturze narodu polskiego”.</vt:lpstr>
      <vt:lpstr>Slajd 23</vt:lpstr>
      <vt:lpstr>Wzięliśmy udział w niecodziennym wydarzeniu…</vt:lpstr>
      <vt:lpstr>Slajd 25</vt:lpstr>
      <vt:lpstr> Linki na stronie TPZP </vt:lpstr>
      <vt:lpstr>Wigilia 2012</vt:lpstr>
      <vt:lpstr>Serdecznie dziękujemy pani  Hannie Pękali !</vt:lpstr>
      <vt:lpstr>II Międzyszkolny Konkurs Wiedzy po hasłem Wielkopolska – mój region, w kręgu wielkopolskich legend i gwary</vt:lpstr>
      <vt:lpstr>Zapamiętaj ten adres!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Walne zebranie członków Towarzystwa Przyjaciół Ziemi </dc:title>
  <dc:creator>Babicz</dc:creator>
  <cp:lastModifiedBy>hp</cp:lastModifiedBy>
  <cp:revision>98</cp:revision>
  <dcterms:created xsi:type="dcterms:W3CDTF">2013-04-04T11:16:35Z</dcterms:created>
  <dcterms:modified xsi:type="dcterms:W3CDTF">2013-04-21T21:25:27Z</dcterms:modified>
</cp:coreProperties>
</file>