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88" r:id="rId3"/>
    <p:sldId id="289" r:id="rId4"/>
    <p:sldId id="258" r:id="rId5"/>
    <p:sldId id="276" r:id="rId6"/>
    <p:sldId id="277" r:id="rId7"/>
    <p:sldId id="273" r:id="rId8"/>
    <p:sldId id="257" r:id="rId9"/>
    <p:sldId id="259" r:id="rId10"/>
    <p:sldId id="260" r:id="rId11"/>
    <p:sldId id="283" r:id="rId12"/>
    <p:sldId id="284" r:id="rId13"/>
    <p:sldId id="285" r:id="rId14"/>
    <p:sldId id="286" r:id="rId15"/>
    <p:sldId id="265" r:id="rId16"/>
    <p:sldId id="274" r:id="rId17"/>
    <p:sldId id="263" r:id="rId18"/>
    <p:sldId id="264" r:id="rId19"/>
    <p:sldId id="272" r:id="rId20"/>
    <p:sldId id="261" r:id="rId21"/>
    <p:sldId id="270" r:id="rId22"/>
    <p:sldId id="271" r:id="rId23"/>
    <p:sldId id="269" r:id="rId24"/>
    <p:sldId id="262" r:id="rId25"/>
    <p:sldId id="278" r:id="rId26"/>
    <p:sldId id="275" r:id="rId27"/>
    <p:sldId id="268" r:id="rId28"/>
    <p:sldId id="267" r:id="rId29"/>
    <p:sldId id="282" r:id="rId30"/>
    <p:sldId id="280" r:id="rId31"/>
    <p:sldId id="279" r:id="rId32"/>
    <p:sldId id="281" r:id="rId33"/>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E5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8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28605063-E495-442B-809B-BB13570B9FB8}" type="datetimeFigureOut">
              <a:rPr lang="pl-PL" smtClean="0"/>
              <a:pPr/>
              <a:t>2015-10-04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E5B77DC-E746-43CA-A53A-B2327301857E}"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605063-E495-442B-809B-BB13570B9FB8}" type="datetimeFigureOut">
              <a:rPr lang="pl-PL" smtClean="0"/>
              <a:pPr/>
              <a:t>2015-10-04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5B77DC-E746-43CA-A53A-B2327301857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pzp.eu/galeria/2015/rygielski15.jpg"/>
          <p:cNvPicPr>
            <a:picLocks noChangeAspect="1" noChangeArrowheads="1"/>
          </p:cNvPicPr>
          <p:nvPr/>
        </p:nvPicPr>
        <p:blipFill>
          <a:blip r:embed="rId2" cstate="print"/>
          <a:srcRect/>
          <a:stretch>
            <a:fillRect/>
          </a:stretch>
        </p:blipFill>
        <p:spPr bwMode="auto">
          <a:xfrm>
            <a:off x="2051720" y="-9053"/>
            <a:ext cx="4922282" cy="6867053"/>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hospicjum.wagrowiec.wlkp.pl/getimg.php?name=110_1052.JPG"/>
          <p:cNvPicPr>
            <a:picLocks noChangeAspect="1" noChangeArrowheads="1"/>
          </p:cNvPicPr>
          <p:nvPr/>
        </p:nvPicPr>
        <p:blipFill>
          <a:blip r:embed="rId2" cstate="print"/>
          <a:srcRect/>
          <a:stretch>
            <a:fillRect/>
          </a:stretch>
        </p:blipFill>
        <p:spPr bwMode="auto">
          <a:xfrm>
            <a:off x="0" y="-1"/>
            <a:ext cx="9144000" cy="6858003"/>
          </a:xfrm>
          <a:prstGeom prst="rect">
            <a:avLst/>
          </a:prstGeom>
          <a:noFill/>
        </p:spPr>
      </p:pic>
      <p:sp>
        <p:nvSpPr>
          <p:cNvPr id="3" name="Prostokąt 2"/>
          <p:cNvSpPr/>
          <p:nvPr/>
        </p:nvSpPr>
        <p:spPr>
          <a:xfrm>
            <a:off x="1331640" y="332656"/>
            <a:ext cx="6141425" cy="523220"/>
          </a:xfrm>
          <a:prstGeom prst="rect">
            <a:avLst/>
          </a:prstGeom>
        </p:spPr>
        <p:txBody>
          <a:bodyPr wrap="none">
            <a:spAutoFit/>
          </a:bodyPr>
          <a:lstStyle/>
          <a:p>
            <a:r>
              <a:rPr lang="pl-PL" sz="2800" b="1" dirty="0" smtClean="0">
                <a:latin typeface="Baskerville Old Face" pitchFamily="18" charset="0"/>
              </a:rPr>
              <a:t>Walne Zebranie Stowarzyszenia w 2005 r.</a:t>
            </a:r>
            <a:endParaRPr lang="pl-PL" sz="2800" b="1" dirty="0">
              <a:latin typeface="Baskerville Old Face"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s://lh3.googleusercontent.com/-coYpfFwwsN4/TOFso563tkI/AAAAAAAAAWw/akK0PL1TzYg/s512-Ic42/Budowa%252520hospicjum%2525205.JPG"/>
          <p:cNvPicPr>
            <a:picLocks noChangeAspect="1" noChangeArrowheads="1"/>
          </p:cNvPicPr>
          <p:nvPr/>
        </p:nvPicPr>
        <p:blipFill>
          <a:blip r:embed="rId2" cstate="print"/>
          <a:srcRect/>
          <a:stretch>
            <a:fillRect/>
          </a:stretch>
        </p:blipFill>
        <p:spPr bwMode="auto">
          <a:xfrm>
            <a:off x="0" y="332656"/>
            <a:ext cx="4876800" cy="2838450"/>
          </a:xfrm>
          <a:prstGeom prst="rect">
            <a:avLst/>
          </a:prstGeom>
          <a:noFill/>
        </p:spPr>
      </p:pic>
      <p:pic>
        <p:nvPicPr>
          <p:cNvPr id="39940" name="Picture 4" descr="https://lh3.googleusercontent.com/-JldZn-fyBjk/TOFsPJWtl1I/AAAAAAAAAR8/eyUCigBwsFk/s512-Ic42/Budowa%252520hospicjum%2525206.JPG"/>
          <p:cNvPicPr>
            <a:picLocks noChangeAspect="1" noChangeArrowheads="1"/>
          </p:cNvPicPr>
          <p:nvPr/>
        </p:nvPicPr>
        <p:blipFill>
          <a:blip r:embed="rId3" cstate="print"/>
          <a:srcRect/>
          <a:stretch>
            <a:fillRect/>
          </a:stretch>
        </p:blipFill>
        <p:spPr bwMode="auto">
          <a:xfrm>
            <a:off x="4427984" y="0"/>
            <a:ext cx="4716016" cy="3537012"/>
          </a:xfrm>
          <a:prstGeom prst="rect">
            <a:avLst/>
          </a:prstGeom>
          <a:noFill/>
        </p:spPr>
      </p:pic>
      <p:pic>
        <p:nvPicPr>
          <p:cNvPr id="39942" name="Picture 6" descr="https://lh3.googleusercontent.com/-gqtkiU4ak3A/TOFspYCgB7I/AAAAAAAAAW0/V4RUBwpKOEY/s512-Ic42/Budowa%252520hospicjum%2525208.JPG"/>
          <p:cNvPicPr>
            <a:picLocks noChangeAspect="1" noChangeArrowheads="1"/>
          </p:cNvPicPr>
          <p:nvPr/>
        </p:nvPicPr>
        <p:blipFill>
          <a:blip r:embed="rId4" cstate="print"/>
          <a:srcRect/>
          <a:stretch>
            <a:fillRect/>
          </a:stretch>
        </p:blipFill>
        <p:spPr bwMode="auto">
          <a:xfrm>
            <a:off x="1907704" y="3140968"/>
            <a:ext cx="5564679" cy="3717032"/>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ymbol zastępczy zawartości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04664"/>
            <a:ext cx="9144000" cy="609541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ymbol zastępczy zawartości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2708920"/>
            <a:ext cx="5267267" cy="3950450"/>
          </a:xfrm>
          <a:prstGeom prst="rect">
            <a:avLst/>
          </a:prstGeom>
        </p:spPr>
      </p:pic>
      <p:pic>
        <p:nvPicPr>
          <p:cNvPr id="3" name="Symbol zastępczy zawartości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96136" y="0"/>
            <a:ext cx="2992990" cy="3990653"/>
          </a:xfrm>
          <a:prstGeom prst="rect">
            <a:avLst/>
          </a:prstGeom>
        </p:spPr>
      </p:pic>
      <p:pic>
        <p:nvPicPr>
          <p:cNvPr id="4" name="Symbol zastępczy zawartości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43608" y="0"/>
            <a:ext cx="3600400" cy="2700300"/>
          </a:xfrm>
          <a:prstGeom prst="rect">
            <a:avLst/>
          </a:prstGeom>
        </p:spPr>
      </p:pic>
      <p:pic>
        <p:nvPicPr>
          <p:cNvPr id="5" name="Symbol zastępczy zawartości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580112" y="4221088"/>
            <a:ext cx="3264363" cy="244827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79911" y="3320988"/>
            <a:ext cx="4560507" cy="3420380"/>
          </a:xfrm>
          <a:prstGeom prst="rect">
            <a:avLst/>
          </a:prstGeom>
        </p:spPr>
      </p:pic>
      <p:pic>
        <p:nvPicPr>
          <p:cNvPr id="7" name="Picture 2" descr="C:\Users\hp\Desktop\PRYWATNE\ZDJĘCIA\SZKOŁA\2015\Pola Nadziei 2015.JPG"/>
          <p:cNvPicPr>
            <a:picLocks noChangeAspect="1" noChangeArrowheads="1"/>
          </p:cNvPicPr>
          <p:nvPr/>
        </p:nvPicPr>
        <p:blipFill>
          <a:blip r:embed="rId3" cstate="print"/>
          <a:srcRect/>
          <a:stretch>
            <a:fillRect/>
          </a:stretch>
        </p:blipFill>
        <p:spPr bwMode="auto">
          <a:xfrm>
            <a:off x="107504" y="116632"/>
            <a:ext cx="4977224" cy="3312368"/>
          </a:xfrm>
          <a:prstGeom prst="rect">
            <a:avLst/>
          </a:prstGeom>
          <a:noFill/>
        </p:spPr>
      </p:pic>
      <p:pic>
        <p:nvPicPr>
          <p:cNvPr id="6" name="Symbol zastępczy zawartości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860032" y="260648"/>
            <a:ext cx="3803914" cy="2852936"/>
          </a:xfrm>
          <a:prstGeom prst="rect">
            <a:avLst/>
          </a:prstGeom>
        </p:spPr>
      </p:pic>
      <p:pic>
        <p:nvPicPr>
          <p:cNvPr id="4" name="Symbol zastępczy zawartości 3"/>
          <p:cNvPicPr>
            <a:picLocks noGrp="1" noChangeAspect="1"/>
          </p:cNvPicPr>
          <p:nvPr>
            <p:ph idx="4294967295"/>
          </p:nvPr>
        </p:nvPicPr>
        <p:blipFill>
          <a:blip r:embed="rId5" cstate="print">
            <a:extLst>
              <a:ext uri="{28A0092B-C50C-407E-A947-70E740481C1C}">
                <a14:useLocalDpi xmlns:a14="http://schemas.microsoft.com/office/drawing/2010/main" xmlns="" val="0"/>
              </a:ext>
            </a:extLst>
          </a:blip>
          <a:stretch>
            <a:fillRect/>
          </a:stretch>
        </p:blipFill>
        <p:spPr>
          <a:xfrm>
            <a:off x="0" y="3573016"/>
            <a:ext cx="4067944" cy="3050211"/>
          </a:xfrm>
        </p:spPr>
      </p:pic>
    </p:spTree>
    <p:extLst>
      <p:ext uri="{BB962C8B-B14F-4D97-AF65-F5344CB8AC3E}">
        <p14:creationId xmlns:p14="http://schemas.microsoft.com/office/powerpoint/2010/main" xmlns="" val="9544052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p:cNvPicPr>
            <a:picLocks noGrp="1" noChangeAspect="1"/>
          </p:cNvPicPr>
          <p:nvPr>
            <p:ph idx="4294967295"/>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886"/>
          </a:xfrm>
        </p:spPr>
      </p:pic>
      <p:sp>
        <p:nvSpPr>
          <p:cNvPr id="5" name="pole tekstowe 4"/>
          <p:cNvSpPr txBox="1"/>
          <p:nvPr/>
        </p:nvSpPr>
        <p:spPr>
          <a:xfrm>
            <a:off x="611560" y="620688"/>
            <a:ext cx="7704856" cy="1200329"/>
          </a:xfrm>
          <a:prstGeom prst="rect">
            <a:avLst/>
          </a:prstGeom>
          <a:noFill/>
        </p:spPr>
        <p:txBody>
          <a:bodyPr wrap="square" rtlCol="0">
            <a:spAutoFit/>
          </a:bodyPr>
          <a:lstStyle/>
          <a:p>
            <a:r>
              <a:rPr lang="pl-PL" b="1" dirty="0" smtClean="0">
                <a:latin typeface="Baskerville Old Face" pitchFamily="18" charset="0"/>
              </a:rPr>
              <a:t>10 października 2000 r. w budynku dawnej plebanii Parafii świętego Wojciecha </a:t>
            </a:r>
          </a:p>
          <a:p>
            <a:r>
              <a:rPr lang="pl-PL" b="1" dirty="0" smtClean="0">
                <a:latin typeface="Baskerville Old Face" pitchFamily="18" charset="0"/>
              </a:rPr>
              <a:t>w Wągrowcu , ksiądz </a:t>
            </a:r>
            <a:r>
              <a:rPr lang="pl-PL" b="1" dirty="0">
                <a:latin typeface="Baskerville Old Face" pitchFamily="18" charset="0"/>
              </a:rPr>
              <a:t> </a:t>
            </a:r>
            <a:r>
              <a:rPr lang="pl-PL" b="1" dirty="0" smtClean="0">
                <a:latin typeface="Baskerville Old Face" pitchFamily="18" charset="0"/>
              </a:rPr>
              <a:t>arcybiskup Henryk Muszyński  poświecił rozpoczynającą działalność </a:t>
            </a:r>
            <a:r>
              <a:rPr lang="pl-PL" b="1" dirty="0" smtClean="0">
                <a:solidFill>
                  <a:srgbClr val="C00000"/>
                </a:solidFill>
                <a:latin typeface="Baskerville Old Face" pitchFamily="18" charset="0"/>
              </a:rPr>
              <a:t>noclegownię i jadłodajnię</a:t>
            </a:r>
            <a:r>
              <a:rPr lang="pl-PL" b="1" dirty="0" smtClean="0">
                <a:latin typeface="Baskerville Old Face" pitchFamily="18" charset="0"/>
              </a:rPr>
              <a:t>. Prowadzone są one przez Stowarzyszenie  im. ks. J. N. </a:t>
            </a:r>
            <a:r>
              <a:rPr lang="pl-PL" b="1" dirty="0" err="1" smtClean="0">
                <a:latin typeface="Baskerville Old Face" pitchFamily="18" charset="0"/>
              </a:rPr>
              <a:t>Musolffa</a:t>
            </a:r>
            <a:endParaRPr lang="pl-PL" b="1" dirty="0">
              <a:latin typeface="Baskerville Old Face" pitchFamily="18" charset="0"/>
            </a:endParaRPr>
          </a:p>
        </p:txBody>
      </p:sp>
    </p:spTree>
    <p:extLst>
      <p:ext uri="{BB962C8B-B14F-4D97-AF65-F5344CB8AC3E}">
        <p14:creationId xmlns="" xmlns:p14="http://schemas.microsoft.com/office/powerpoint/2010/main" val="39065231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611560" y="476672"/>
            <a:ext cx="7920880" cy="1200329"/>
          </a:xfrm>
          <a:prstGeom prst="rect">
            <a:avLst/>
          </a:prstGeom>
        </p:spPr>
        <p:txBody>
          <a:bodyPr wrap="square">
            <a:spAutoFit/>
          </a:bodyPr>
          <a:lstStyle/>
          <a:p>
            <a:pPr algn="ctr"/>
            <a:r>
              <a:rPr lang="pl-PL" sz="2400" b="1" dirty="0" smtClean="0">
                <a:latin typeface="Baskerville Old Face" pitchFamily="18" charset="0"/>
              </a:rPr>
              <a:t>W 2005 roku ks. A. Rygielski mianowany został </a:t>
            </a:r>
          </a:p>
          <a:p>
            <a:pPr algn="ctr"/>
            <a:r>
              <a:rPr lang="pl-PL" sz="2400" b="1" dirty="0" smtClean="0">
                <a:solidFill>
                  <a:srgbClr val="C00000"/>
                </a:solidFill>
                <a:latin typeface="Baskerville Old Face" pitchFamily="18" charset="0"/>
              </a:rPr>
              <a:t>Kanonikiem Honorowym Kapituły Prymasowskiej </a:t>
            </a:r>
          </a:p>
          <a:p>
            <a:pPr algn="ctr"/>
            <a:r>
              <a:rPr lang="pl-PL" sz="2400" b="1" dirty="0" smtClean="0">
                <a:solidFill>
                  <a:srgbClr val="C00000"/>
                </a:solidFill>
                <a:latin typeface="Baskerville Old Face" pitchFamily="18" charset="0"/>
              </a:rPr>
              <a:t>Archikatedry Gnieźnieńskiej.</a:t>
            </a:r>
            <a:endParaRPr lang="pl-PL" sz="2400" b="1" dirty="0">
              <a:solidFill>
                <a:srgbClr val="C00000"/>
              </a:solidFill>
              <a:latin typeface="Baskerville Old Face" pitchFamily="18" charset="0"/>
            </a:endParaRPr>
          </a:p>
        </p:txBody>
      </p:sp>
      <p:pic>
        <p:nvPicPr>
          <p:cNvPr id="16386" name="Picture 2" descr="http://www.biskupin.biz/media/gallery/465.jpg"/>
          <p:cNvPicPr>
            <a:picLocks noChangeAspect="1" noChangeArrowheads="1"/>
          </p:cNvPicPr>
          <p:nvPr/>
        </p:nvPicPr>
        <p:blipFill>
          <a:blip r:embed="rId2" cstate="print"/>
          <a:srcRect/>
          <a:stretch>
            <a:fillRect/>
          </a:stretch>
        </p:blipFill>
        <p:spPr bwMode="auto">
          <a:xfrm>
            <a:off x="1331640" y="2043427"/>
            <a:ext cx="6709172" cy="4814573"/>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hospicjum.wagrowiec.wlkp.pl/getimg.php?name=Img_7130.jpg"/>
          <p:cNvPicPr>
            <a:picLocks noChangeAspect="1" noChangeArrowheads="1"/>
          </p:cNvPicPr>
          <p:nvPr/>
        </p:nvPicPr>
        <p:blipFill>
          <a:blip r:embed="rId2" cstate="print"/>
          <a:srcRect/>
          <a:stretch>
            <a:fillRect/>
          </a:stretch>
        </p:blipFill>
        <p:spPr bwMode="auto">
          <a:xfrm>
            <a:off x="-1" y="0"/>
            <a:ext cx="9143997" cy="6858000"/>
          </a:xfrm>
          <a:prstGeom prst="rect">
            <a:avLst/>
          </a:prstGeom>
          <a:noFill/>
        </p:spPr>
      </p:pic>
      <p:sp>
        <p:nvSpPr>
          <p:cNvPr id="6" name="Prostokąt 5"/>
          <p:cNvSpPr/>
          <p:nvPr/>
        </p:nvSpPr>
        <p:spPr>
          <a:xfrm>
            <a:off x="467544" y="0"/>
            <a:ext cx="7848872" cy="523220"/>
          </a:xfrm>
          <a:prstGeom prst="rect">
            <a:avLst/>
          </a:prstGeom>
        </p:spPr>
        <p:txBody>
          <a:bodyPr wrap="square">
            <a:spAutoFit/>
          </a:bodyPr>
          <a:lstStyle/>
          <a:p>
            <a:r>
              <a:rPr lang="pl-PL" sz="2800" dirty="0" smtClean="0">
                <a:latin typeface="Baskerville Old Face" pitchFamily="18" charset="0"/>
              </a:rPr>
              <a:t>  </a:t>
            </a:r>
            <a:r>
              <a:rPr lang="pl-PL" sz="2800" b="1" dirty="0" smtClean="0">
                <a:latin typeface="Baskerville Old Face" pitchFamily="18" charset="0"/>
              </a:rPr>
              <a:t>Laureaci nagrody Fundacji „Solidna Firma” - 2005 r.</a:t>
            </a:r>
            <a:endParaRPr lang="pl-PL" sz="2800" b="1" dirty="0">
              <a:latin typeface="Baskerville Old Face" pitchFamily="18" charset="0"/>
            </a:endParaRPr>
          </a:p>
        </p:txBody>
      </p:sp>
    </p:spTree>
    <p:extLst>
      <p:ext uri="{BB962C8B-B14F-4D97-AF65-F5344CB8AC3E}">
        <p14:creationId xmlns="" xmlns:p14="http://schemas.microsoft.com/office/powerpoint/2010/main" val="20097133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755576" y="5445224"/>
            <a:ext cx="7632848" cy="1200329"/>
          </a:xfrm>
          <a:prstGeom prst="rect">
            <a:avLst/>
          </a:prstGeom>
        </p:spPr>
        <p:txBody>
          <a:bodyPr wrap="square">
            <a:spAutoFit/>
          </a:bodyPr>
          <a:lstStyle/>
          <a:p>
            <a:pPr algn="just"/>
            <a:r>
              <a:rPr lang="pl-PL" sz="1200" dirty="0" smtClean="0">
                <a:latin typeface="Baskerville Old Face" pitchFamily="18" charset="0"/>
              </a:rPr>
              <a:t>Pierwszym laureatem odznaczenia był </a:t>
            </a:r>
            <a:r>
              <a:rPr lang="pl-PL" sz="1200" b="1" dirty="0" smtClean="0">
                <a:latin typeface="Baskerville Old Face" pitchFamily="18" charset="0"/>
              </a:rPr>
              <a:t>Jan Paweł II</a:t>
            </a:r>
            <a:r>
              <a:rPr lang="pl-PL" sz="1200" dirty="0" smtClean="0">
                <a:latin typeface="Baskerville Old Face" pitchFamily="18" charset="0"/>
              </a:rPr>
              <a:t>. W gronie laureatów są m.in.: Tadeusz Mazowiecki, Krzysztof Penderecki, Prymas Józef Glemp, Władysław Bartoszewski, Aleksander Kwaśniewski, Abp Henryk Muszyński, </a:t>
            </a:r>
            <a:r>
              <a:rPr lang="pl-PL" sz="1200" dirty="0" err="1" smtClean="0">
                <a:latin typeface="Baskerville Old Face" pitchFamily="18" charset="0"/>
              </a:rPr>
              <a:t>Abp</a:t>
            </a:r>
            <a:r>
              <a:rPr lang="pl-PL" sz="1200" dirty="0" smtClean="0">
                <a:latin typeface="Baskerville Old Face" pitchFamily="18" charset="0"/>
              </a:rPr>
              <a:t>. Stanisław Dziwisz, Kardynał Franciszek Macharski, biskup Marek Jędraszewski, Jan Nowak - Jeziorański, Leszek Kołakowski, Ryszard Kapuściński, prof. Leszek Balcerowicz, prof. Jadwiga Kaliszewska,  prof. Andrzej Legocki, ks. Eugeniusz Makulski, prof. Zbigniew Pawłowski, Adam Smorawiński, prof. Jacek Wiesiołowski, Bogusław Kaczyński, Ryszard Grobelny oraz wiele znakomitych osobistości z całego świata.</a:t>
            </a:r>
            <a:endParaRPr lang="pl-PL" sz="1200" dirty="0">
              <a:latin typeface="Baskerville Old Face" pitchFamily="18" charset="0"/>
            </a:endParaRPr>
          </a:p>
        </p:txBody>
      </p:sp>
      <p:sp>
        <p:nvSpPr>
          <p:cNvPr id="4" name="Prostokąt 3"/>
          <p:cNvSpPr/>
          <p:nvPr/>
        </p:nvSpPr>
        <p:spPr>
          <a:xfrm>
            <a:off x="395536" y="260648"/>
            <a:ext cx="8352928" cy="400110"/>
          </a:xfrm>
          <a:prstGeom prst="rect">
            <a:avLst/>
          </a:prstGeom>
        </p:spPr>
        <p:txBody>
          <a:bodyPr wrap="square">
            <a:spAutoFit/>
          </a:bodyPr>
          <a:lstStyle/>
          <a:p>
            <a:pPr algn="ctr"/>
            <a:r>
              <a:rPr lang="pl-PL" sz="2000" b="1" dirty="0" smtClean="0">
                <a:solidFill>
                  <a:srgbClr val="C00000"/>
                </a:solidFill>
                <a:latin typeface="Baskerville Old Face" pitchFamily="18" charset="0"/>
              </a:rPr>
              <a:t>Honorowa Statuetka Hipolita wraz z Godnością Lidera Pracy Organicznej</a:t>
            </a:r>
            <a:endParaRPr lang="pl-PL" sz="2000" b="1" dirty="0">
              <a:solidFill>
                <a:srgbClr val="C00000"/>
              </a:solidFill>
              <a:latin typeface="Baskerville Old Face" pitchFamily="18" charset="0"/>
            </a:endParaRPr>
          </a:p>
        </p:txBody>
      </p:sp>
      <p:sp>
        <p:nvSpPr>
          <p:cNvPr id="5" name="Prostokąt 4"/>
          <p:cNvSpPr/>
          <p:nvPr/>
        </p:nvSpPr>
        <p:spPr>
          <a:xfrm>
            <a:off x="683568" y="692696"/>
            <a:ext cx="7848872" cy="1077218"/>
          </a:xfrm>
          <a:prstGeom prst="rect">
            <a:avLst/>
          </a:prstGeom>
        </p:spPr>
        <p:txBody>
          <a:bodyPr wrap="square">
            <a:spAutoFit/>
          </a:bodyPr>
          <a:lstStyle/>
          <a:p>
            <a:pPr algn="just"/>
            <a:r>
              <a:rPr lang="pl-PL" sz="1600" b="1" dirty="0" smtClean="0">
                <a:latin typeface="Baskerville Old Face" pitchFamily="18" charset="0"/>
              </a:rPr>
              <a:t>Luty 2011 r. - w kościele </a:t>
            </a:r>
            <a:r>
              <a:rPr lang="pl-PL" sz="1600" b="1" dirty="0" err="1" smtClean="0">
                <a:latin typeface="Baskerville Old Face" pitchFamily="18" charset="0"/>
              </a:rPr>
              <a:t>pw</a:t>
            </a:r>
            <a:r>
              <a:rPr lang="pl-PL" sz="1600" b="1" dirty="0" smtClean="0">
                <a:latin typeface="Baskerville Old Face" pitchFamily="18" charset="0"/>
              </a:rPr>
              <a:t>. św. Wojciecha w Wągrowcu podczas mszy dziękczynnej               w intencji ojczyzny przedstawiciele Towarzystwa im. Hipolita Cegielskiego w Poznaniu,  wręczyli księdzu kanonikowi Andrzejowi Rygielskiemu Honorową Statuetkę Hipolita wraz        z Godnością Lidera Pracy Organicznej.</a:t>
            </a:r>
            <a:endParaRPr lang="pl-PL" sz="1600" dirty="0">
              <a:latin typeface="Baskerville Old Face" pitchFamily="18" charset="0"/>
            </a:endParaRPr>
          </a:p>
        </p:txBody>
      </p:sp>
      <p:pic>
        <p:nvPicPr>
          <p:cNvPr id="14338" name="Picture 2" descr="http://www.archidiecezja.pl/include/article_img/rygielski.jpg"/>
          <p:cNvPicPr>
            <a:picLocks noChangeAspect="1" noChangeArrowheads="1"/>
          </p:cNvPicPr>
          <p:nvPr/>
        </p:nvPicPr>
        <p:blipFill>
          <a:blip r:embed="rId2" cstate="print"/>
          <a:srcRect/>
          <a:stretch>
            <a:fillRect/>
          </a:stretch>
        </p:blipFill>
        <p:spPr bwMode="auto">
          <a:xfrm>
            <a:off x="2411760" y="1844824"/>
            <a:ext cx="3890232" cy="349148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683568" y="4797152"/>
            <a:ext cx="7848872" cy="1477328"/>
          </a:xfrm>
          <a:prstGeom prst="rect">
            <a:avLst/>
          </a:prstGeom>
        </p:spPr>
        <p:txBody>
          <a:bodyPr wrap="square">
            <a:spAutoFit/>
          </a:bodyPr>
          <a:lstStyle/>
          <a:p>
            <a:pPr algn="just"/>
            <a:r>
              <a:rPr lang="pl-PL" b="1" dirty="0" smtClean="0">
                <a:latin typeface="Baskerville Old Face" pitchFamily="18" charset="0"/>
              </a:rPr>
              <a:t>Dziękując Kapitule Honorowego Hipolita i Towarzystwu im. Hipolita Cegielskiego za przyznane honorowe wyróżnienie, ks. kan. Andrzej Rygielski powiedział, że jest to wyróżnienie nie tyle dla niego, ale dla wszystkich ludzi, którzy angażują się                w to społeczne dzieło. Przecież jako ksiądz nie robi nic nadzwyczajnego, wciela po prostu w życie to, co głosi nauka Kościoła.</a:t>
            </a:r>
            <a:endParaRPr lang="pl-PL" b="1" dirty="0">
              <a:latin typeface="Baskerville Old Face" pitchFamily="18" charset="0"/>
            </a:endParaRPr>
          </a:p>
        </p:txBody>
      </p:sp>
      <p:pic>
        <p:nvPicPr>
          <p:cNvPr id="13314" name="Picture 2" descr="DSC 4203 kopia"/>
          <p:cNvPicPr>
            <a:picLocks noChangeAspect="1" noChangeArrowheads="1"/>
          </p:cNvPicPr>
          <p:nvPr/>
        </p:nvPicPr>
        <p:blipFill>
          <a:blip r:embed="rId2" cstate="print"/>
          <a:srcRect/>
          <a:stretch>
            <a:fillRect/>
          </a:stretch>
        </p:blipFill>
        <p:spPr bwMode="auto">
          <a:xfrm>
            <a:off x="3059832" y="188640"/>
            <a:ext cx="2880320" cy="432048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wagrowiec.pl/zlota/jpg/grajkowska.jpg"/>
          <p:cNvPicPr>
            <a:picLocks noChangeAspect="1" noChangeArrowheads="1"/>
          </p:cNvPicPr>
          <p:nvPr/>
        </p:nvPicPr>
        <p:blipFill>
          <a:blip r:embed="rId2" cstate="print"/>
          <a:srcRect/>
          <a:stretch>
            <a:fillRect/>
          </a:stretch>
        </p:blipFill>
        <p:spPr bwMode="auto">
          <a:xfrm>
            <a:off x="323528" y="332656"/>
            <a:ext cx="2880320" cy="3896904"/>
          </a:xfrm>
          <a:prstGeom prst="rect">
            <a:avLst/>
          </a:prstGeom>
          <a:noFill/>
        </p:spPr>
      </p:pic>
      <p:sp>
        <p:nvSpPr>
          <p:cNvPr id="3" name="Prostokąt 2"/>
          <p:cNvSpPr/>
          <p:nvPr/>
        </p:nvSpPr>
        <p:spPr>
          <a:xfrm>
            <a:off x="3635896" y="404664"/>
            <a:ext cx="4608512" cy="3600986"/>
          </a:xfrm>
          <a:prstGeom prst="rect">
            <a:avLst/>
          </a:prstGeom>
        </p:spPr>
        <p:txBody>
          <a:bodyPr wrap="square">
            <a:spAutoFit/>
          </a:bodyPr>
          <a:lstStyle/>
          <a:p>
            <a:pPr algn="just"/>
            <a:r>
              <a:rPr lang="pl-PL" sz="3600" b="1" dirty="0" smtClean="0">
                <a:latin typeface="Baskerville Old Face" pitchFamily="18" charset="0"/>
              </a:rPr>
              <a:t>Leokadia Grajkowska </a:t>
            </a:r>
            <a:r>
              <a:rPr lang="pl-PL" sz="2400" b="1" dirty="0" smtClean="0">
                <a:latin typeface="Baskerville Old Face" pitchFamily="18" charset="0"/>
              </a:rPr>
              <a:t>-  długoletni pracownik Muzeum Regionalnego w Wągrowcu,  przez wiele lat  aktywny członek Zarządu Towarzystwa Przyjaciół Ziemi Pałuckiej w Wągrowcu, autorka wielu artykułów, w tym do prasy lokalnej, skarbnica wiedzy                o Wągrowcu.</a:t>
            </a:r>
          </a:p>
        </p:txBody>
      </p:sp>
      <p:sp>
        <p:nvSpPr>
          <p:cNvPr id="4" name="Prostokąt 3"/>
          <p:cNvSpPr/>
          <p:nvPr/>
        </p:nvSpPr>
        <p:spPr>
          <a:xfrm>
            <a:off x="467544" y="4509120"/>
            <a:ext cx="7704856" cy="1938992"/>
          </a:xfrm>
          <a:prstGeom prst="rect">
            <a:avLst/>
          </a:prstGeom>
        </p:spPr>
        <p:txBody>
          <a:bodyPr wrap="square">
            <a:spAutoFit/>
          </a:bodyPr>
          <a:lstStyle/>
          <a:p>
            <a:pPr algn="just"/>
            <a:r>
              <a:rPr lang="pl-PL" sz="2400" b="1" dirty="0" smtClean="0">
                <a:latin typeface="Baskerville Old Face" pitchFamily="18" charset="0"/>
              </a:rPr>
              <a:t>W ramach Zeszytów Biograficznych wydanych przez TPZP    w Wągrowcu  autorstwa Pani Leokadii Grajkowskiej ukazały się już wcześniej: „Ks. Jakub Wujek z Wągrowca” (1995) oraz „Ks. Zenon Willa” (2001).</a:t>
            </a:r>
          </a:p>
          <a:p>
            <a:pPr algn="just"/>
            <a:r>
              <a:rPr lang="pl-PL" sz="2400" b="1" dirty="0" smtClean="0">
                <a:latin typeface="Baskerville Old Face" pitchFamily="18" charset="0"/>
              </a:rPr>
              <a:t> </a:t>
            </a:r>
            <a:endParaRPr lang="pl-PL" sz="2400" dirty="0">
              <a:latin typeface="Baskerville Old Face"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okiemjadwigi.pl/wp-content/uploads/2013/01/getimg4.jpg"/>
          <p:cNvPicPr>
            <a:picLocks noChangeAspect="1" noChangeArrowheads="1"/>
          </p:cNvPicPr>
          <p:nvPr/>
        </p:nvPicPr>
        <p:blipFill>
          <a:blip r:embed="rId2" cstate="print"/>
          <a:srcRect/>
          <a:stretch>
            <a:fillRect/>
          </a:stretch>
        </p:blipFill>
        <p:spPr bwMode="auto">
          <a:xfrm>
            <a:off x="3635896" y="3212976"/>
            <a:ext cx="5256584" cy="3507128"/>
          </a:xfrm>
          <a:prstGeom prst="rect">
            <a:avLst/>
          </a:prstGeom>
          <a:noFill/>
        </p:spPr>
      </p:pic>
      <p:pic>
        <p:nvPicPr>
          <p:cNvPr id="3076" name="Picture 4" descr="http://www.okiemjadwigi.pl/wp-content/uploads/2013/01/getimg1.jpg"/>
          <p:cNvPicPr>
            <a:picLocks noChangeAspect="1" noChangeArrowheads="1"/>
          </p:cNvPicPr>
          <p:nvPr/>
        </p:nvPicPr>
        <p:blipFill>
          <a:blip r:embed="rId3" cstate="print"/>
          <a:srcRect/>
          <a:stretch>
            <a:fillRect/>
          </a:stretch>
        </p:blipFill>
        <p:spPr bwMode="auto">
          <a:xfrm>
            <a:off x="179512" y="692696"/>
            <a:ext cx="5288455" cy="3528392"/>
          </a:xfrm>
          <a:prstGeom prst="rect">
            <a:avLst/>
          </a:prstGeom>
          <a:noFill/>
        </p:spPr>
      </p:pic>
      <p:sp>
        <p:nvSpPr>
          <p:cNvPr id="4" name="pole tekstowe 3"/>
          <p:cNvSpPr txBox="1"/>
          <p:nvPr/>
        </p:nvSpPr>
        <p:spPr>
          <a:xfrm>
            <a:off x="5652120" y="1124744"/>
            <a:ext cx="3240360" cy="2031325"/>
          </a:xfrm>
          <a:prstGeom prst="rect">
            <a:avLst/>
          </a:prstGeom>
          <a:noFill/>
        </p:spPr>
        <p:txBody>
          <a:bodyPr wrap="square" rtlCol="0">
            <a:spAutoFit/>
          </a:bodyPr>
          <a:lstStyle/>
          <a:p>
            <a:pPr algn="ctr"/>
            <a:r>
              <a:rPr lang="pl-PL" b="1" dirty="0" smtClean="0">
                <a:latin typeface="Baskerville Old Face" pitchFamily="18" charset="0"/>
              </a:rPr>
              <a:t>31 maja 2009 r. </a:t>
            </a:r>
          </a:p>
          <a:p>
            <a:pPr algn="just"/>
            <a:r>
              <a:rPr lang="pl-PL" b="1" dirty="0" smtClean="0">
                <a:latin typeface="Baskerville Old Face" pitchFamily="18" charset="0"/>
              </a:rPr>
              <a:t>w </a:t>
            </a:r>
            <a:r>
              <a:rPr lang="pl-PL" b="1" dirty="0" err="1" smtClean="0">
                <a:latin typeface="Baskerville Old Face" pitchFamily="18" charset="0"/>
              </a:rPr>
              <a:t>Rezydencyjnej</a:t>
            </a:r>
            <a:r>
              <a:rPr lang="pl-PL" b="1" dirty="0" smtClean="0">
                <a:latin typeface="Baskerville Old Face" pitchFamily="18" charset="0"/>
              </a:rPr>
              <a:t> Sali Urzędu Miasta w Tomaszowie Mazowieckim, Kapituła </a:t>
            </a:r>
            <a:r>
              <a:rPr lang="pl-PL" b="1" dirty="0" smtClean="0">
                <a:solidFill>
                  <a:srgbClr val="C00000"/>
                </a:solidFill>
                <a:latin typeface="Baskerville Old Face" pitchFamily="18" charset="0"/>
              </a:rPr>
              <a:t>Orderu  ECCE HOMO </a:t>
            </a:r>
            <a:r>
              <a:rPr lang="pl-PL" b="1" dirty="0" smtClean="0">
                <a:latin typeface="Baskerville Old Face" pitchFamily="18" charset="0"/>
              </a:rPr>
              <a:t>wręczyła              ks. Andrzejowi Rygielskiemu      to zaszczytne wyróżnienie .</a:t>
            </a:r>
            <a:endParaRPr lang="pl-PL" b="1" dirty="0">
              <a:latin typeface="Baskerville Old Face" pitchFamily="18" charset="0"/>
            </a:endParaRPr>
          </a:p>
        </p:txBody>
      </p:sp>
      <p:sp>
        <p:nvSpPr>
          <p:cNvPr id="6" name="pole tekstowe 5"/>
          <p:cNvSpPr txBox="1"/>
          <p:nvPr/>
        </p:nvSpPr>
        <p:spPr>
          <a:xfrm>
            <a:off x="107504" y="4293096"/>
            <a:ext cx="3456384" cy="2554545"/>
          </a:xfrm>
          <a:prstGeom prst="rect">
            <a:avLst/>
          </a:prstGeom>
          <a:noFill/>
        </p:spPr>
        <p:txBody>
          <a:bodyPr wrap="square" rtlCol="0">
            <a:spAutoFit/>
          </a:bodyPr>
          <a:lstStyle/>
          <a:p>
            <a:pPr algn="just"/>
            <a:r>
              <a:rPr lang="pl-PL" sz="1600" b="1" dirty="0" smtClean="0">
                <a:latin typeface="Baskerville Old Face" pitchFamily="18" charset="0"/>
              </a:rPr>
              <a:t>Wyróżnienie przyznawane jest tym, którzy wbrew przeciwnościom, dają świadectwo bezinteresownej miłości.,      a swą działalnością dowodzą prawdziwości słów „człowiek to brzmi dumnie”. </a:t>
            </a:r>
          </a:p>
          <a:p>
            <a:pPr algn="just"/>
            <a:r>
              <a:rPr lang="pl-PL" sz="1600" b="1" dirty="0" smtClean="0">
                <a:latin typeface="Baskerville Old Face" pitchFamily="18" charset="0"/>
              </a:rPr>
              <a:t>Laureatami są m. in. Janina Ochojska, ks. Jan Twardowski, Tadeusz Różewicz, Jan Paweł II, Irena Sendlerowa, Anna Dymna, Ewa Błaszczyk i wielu innych.</a:t>
            </a:r>
            <a:endParaRPr lang="pl-PL" sz="1600" b="1" dirty="0">
              <a:latin typeface="Baskerville Old Face" pitchFamily="18" charset="0"/>
            </a:endParaRPr>
          </a:p>
        </p:txBody>
      </p:sp>
      <p:sp>
        <p:nvSpPr>
          <p:cNvPr id="7" name="Prostokąt 6"/>
          <p:cNvSpPr/>
          <p:nvPr/>
        </p:nvSpPr>
        <p:spPr>
          <a:xfrm>
            <a:off x="323528" y="0"/>
            <a:ext cx="8496944" cy="800219"/>
          </a:xfrm>
          <a:prstGeom prst="rect">
            <a:avLst/>
          </a:prstGeom>
        </p:spPr>
        <p:txBody>
          <a:bodyPr wrap="square">
            <a:spAutoFit/>
          </a:bodyPr>
          <a:lstStyle/>
          <a:p>
            <a:pPr algn="ctr"/>
            <a:r>
              <a:rPr lang="pl-PL" sz="2800" b="1" dirty="0" smtClean="0">
                <a:latin typeface="Baskerville Old Face" pitchFamily="18" charset="0"/>
              </a:rPr>
              <a:t>„Tyle sensu w moim życiu, ile jestem potrzebny”</a:t>
            </a:r>
            <a:r>
              <a:rPr lang="pl-PL" b="1" dirty="0" smtClean="0">
                <a:latin typeface="Baskerville Old Face" pitchFamily="18" charset="0"/>
              </a:rPr>
              <a:t/>
            </a:r>
            <a:br>
              <a:rPr lang="pl-PL" b="1" dirty="0" smtClean="0">
                <a:latin typeface="Baskerville Old Face" pitchFamily="18" charset="0"/>
              </a:rPr>
            </a:br>
            <a:r>
              <a:rPr lang="pl-PL" b="1" dirty="0" smtClean="0">
                <a:latin typeface="Baskerville Old Face" pitchFamily="18" charset="0"/>
              </a:rPr>
              <a:t>				</a:t>
            </a:r>
            <a:r>
              <a:rPr lang="pl-PL" b="1" i="1" dirty="0" smtClean="0">
                <a:latin typeface="Baskerville Old Face" pitchFamily="18" charset="0"/>
              </a:rPr>
              <a:t>ECCE HOMO 2009</a:t>
            </a:r>
            <a:endParaRPr lang="pl-PL"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medal2"/>
          <p:cNvPicPr>
            <a:picLocks noChangeAspect="1" noChangeArrowheads="1"/>
          </p:cNvPicPr>
          <p:nvPr/>
        </p:nvPicPr>
        <p:blipFill>
          <a:blip r:embed="rId2" cstate="print"/>
          <a:srcRect/>
          <a:stretch>
            <a:fillRect/>
          </a:stretch>
        </p:blipFill>
        <p:spPr bwMode="auto">
          <a:xfrm>
            <a:off x="5220072" y="2780928"/>
            <a:ext cx="3238500" cy="3457576"/>
          </a:xfrm>
          <a:prstGeom prst="rect">
            <a:avLst/>
          </a:prstGeom>
          <a:noFill/>
        </p:spPr>
      </p:pic>
      <p:sp>
        <p:nvSpPr>
          <p:cNvPr id="2" name="Prostokąt 1"/>
          <p:cNvSpPr/>
          <p:nvPr/>
        </p:nvSpPr>
        <p:spPr>
          <a:xfrm>
            <a:off x="539552" y="332656"/>
            <a:ext cx="7848872" cy="2031325"/>
          </a:xfrm>
          <a:prstGeom prst="rect">
            <a:avLst/>
          </a:prstGeom>
        </p:spPr>
        <p:txBody>
          <a:bodyPr wrap="square">
            <a:spAutoFit/>
          </a:bodyPr>
          <a:lstStyle/>
          <a:p>
            <a:pPr algn="just"/>
            <a:r>
              <a:rPr lang="pl-PL" b="1" dirty="0" smtClean="0">
                <a:latin typeface="Baskerville Old Face" pitchFamily="18" charset="0"/>
              </a:rPr>
              <a:t>Proboszcz parafii </a:t>
            </a:r>
            <a:r>
              <a:rPr lang="pl-PL" b="1" dirty="0" err="1" smtClean="0">
                <a:latin typeface="Baskerville Old Face" pitchFamily="18" charset="0"/>
              </a:rPr>
              <a:t>pw</a:t>
            </a:r>
            <a:r>
              <a:rPr lang="pl-PL" b="1" dirty="0" smtClean="0">
                <a:latin typeface="Baskerville Old Face" pitchFamily="18" charset="0"/>
              </a:rPr>
              <a:t>. św. Wojciecha w Wągrowcu ks. kan. Andrzej Rygielski          25 stycznia 2011 r. został wyróżniony </a:t>
            </a:r>
            <a:r>
              <a:rPr lang="pl-PL" b="1" dirty="0" smtClean="0">
                <a:solidFill>
                  <a:srgbClr val="C00000"/>
                </a:solidFill>
                <a:latin typeface="Baskerville Old Face" pitchFamily="18" charset="0"/>
              </a:rPr>
              <a:t>Medalem XXX </a:t>
            </a:r>
            <a:r>
              <a:rPr lang="pl-PL" b="1" dirty="0" err="1" smtClean="0">
                <a:solidFill>
                  <a:srgbClr val="C00000"/>
                </a:solidFill>
                <a:latin typeface="Baskerville Old Face" pitchFamily="18" charset="0"/>
              </a:rPr>
              <a:t>Lecia</a:t>
            </a:r>
            <a:r>
              <a:rPr lang="pl-PL" b="1" dirty="0" smtClean="0">
                <a:solidFill>
                  <a:srgbClr val="C00000"/>
                </a:solidFill>
                <a:latin typeface="Baskerville Old Face" pitchFamily="18" charset="0"/>
              </a:rPr>
              <a:t> Restytucji Orderu św. Stanisława Biskupa Męczennika za działalność charytatywną</a:t>
            </a:r>
            <a:r>
              <a:rPr lang="pl-PL" b="1" dirty="0" smtClean="0">
                <a:latin typeface="Baskerville Old Face" pitchFamily="18" charset="0"/>
              </a:rPr>
              <a:t>. Wręczenia medalu dokonał Wielki Przeor Polski dr Marian Król. Medal ten – w myśl dewizy „Nagradzając – zachęcasz” – ustanowił król Stanisław August Poniatowski w 1765,   by uhonorować najznamienitsze osoby prowadzące działalność charytatywną                  i bezinteresownie służące obywatelom. </a:t>
            </a:r>
            <a:endParaRPr lang="pl-PL" dirty="0">
              <a:latin typeface="Baskerville Old Face" pitchFamily="18" charset="0"/>
            </a:endParaRPr>
          </a:p>
        </p:txBody>
      </p:sp>
      <p:pic>
        <p:nvPicPr>
          <p:cNvPr id="25602" name="Picture 2" descr="http://www.archidiecezja.pl/include/article_img/rygiel.jpg"/>
          <p:cNvPicPr>
            <a:picLocks noChangeAspect="1" noChangeArrowheads="1"/>
          </p:cNvPicPr>
          <p:nvPr/>
        </p:nvPicPr>
        <p:blipFill>
          <a:blip r:embed="rId3" cstate="print"/>
          <a:srcRect/>
          <a:stretch>
            <a:fillRect/>
          </a:stretch>
        </p:blipFill>
        <p:spPr bwMode="auto">
          <a:xfrm>
            <a:off x="1403648" y="2330668"/>
            <a:ext cx="4176464" cy="4527332"/>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http://www.hospicjum.wagrowiec.wlkp.pl/getimg.php?name=2011_02_25+072_640x458.JPG"/>
          <p:cNvPicPr>
            <a:picLocks noChangeAspect="1" noChangeArrowheads="1"/>
          </p:cNvPicPr>
          <p:nvPr/>
        </p:nvPicPr>
        <p:blipFill>
          <a:blip r:embed="rId2" cstate="print"/>
          <a:srcRect/>
          <a:stretch>
            <a:fillRect/>
          </a:stretch>
        </p:blipFill>
        <p:spPr bwMode="auto">
          <a:xfrm>
            <a:off x="4283968" y="3380039"/>
            <a:ext cx="4860032" cy="3477961"/>
          </a:xfrm>
          <a:prstGeom prst="rect">
            <a:avLst/>
          </a:prstGeom>
          <a:noFill/>
        </p:spPr>
      </p:pic>
      <p:pic>
        <p:nvPicPr>
          <p:cNvPr id="27650" name="Picture 2" descr="http://www.hospicjum.wagrowiec.wlkp.pl/getimg.php?name=2011_02_25+045_640x427.JPG"/>
          <p:cNvPicPr>
            <a:picLocks noChangeAspect="1" noChangeArrowheads="1"/>
          </p:cNvPicPr>
          <p:nvPr/>
        </p:nvPicPr>
        <p:blipFill>
          <a:blip r:embed="rId3" cstate="print"/>
          <a:srcRect/>
          <a:stretch>
            <a:fillRect/>
          </a:stretch>
        </p:blipFill>
        <p:spPr bwMode="auto">
          <a:xfrm>
            <a:off x="0" y="0"/>
            <a:ext cx="6866326" cy="4581128"/>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archidiecezja.pl/include/article_img/rygielksi.jpg"/>
          <p:cNvPicPr>
            <a:picLocks noChangeAspect="1" noChangeArrowheads="1"/>
          </p:cNvPicPr>
          <p:nvPr/>
        </p:nvPicPr>
        <p:blipFill>
          <a:blip r:embed="rId2" cstate="print"/>
          <a:srcRect/>
          <a:stretch>
            <a:fillRect/>
          </a:stretch>
        </p:blipFill>
        <p:spPr bwMode="auto">
          <a:xfrm>
            <a:off x="1835696" y="1556793"/>
            <a:ext cx="5451114" cy="5301208"/>
          </a:xfrm>
          <a:prstGeom prst="rect">
            <a:avLst/>
          </a:prstGeom>
          <a:noFill/>
        </p:spPr>
      </p:pic>
      <p:sp>
        <p:nvSpPr>
          <p:cNvPr id="5" name="Prostokąt 4"/>
          <p:cNvSpPr/>
          <p:nvPr/>
        </p:nvSpPr>
        <p:spPr>
          <a:xfrm>
            <a:off x="467544" y="332656"/>
            <a:ext cx="8136904" cy="1200329"/>
          </a:xfrm>
          <a:prstGeom prst="rect">
            <a:avLst/>
          </a:prstGeom>
        </p:spPr>
        <p:txBody>
          <a:bodyPr wrap="square">
            <a:spAutoFit/>
          </a:bodyPr>
          <a:lstStyle/>
          <a:p>
            <a:pPr algn="just"/>
            <a:r>
              <a:rPr lang="pl-PL" sz="2400" b="1" dirty="0" smtClean="0">
                <a:latin typeface="Baskerville Old Face" pitchFamily="18" charset="0"/>
              </a:rPr>
              <a:t>15. 10. 2011 r. ks. kan. Andrzej Rygielski został uhonorowany najwyższym strażackim odznaczeniem - </a:t>
            </a:r>
            <a:r>
              <a:rPr lang="pl-PL" sz="2400" b="1" dirty="0" smtClean="0">
                <a:solidFill>
                  <a:srgbClr val="C00000"/>
                </a:solidFill>
                <a:latin typeface="Baskerville Old Face" pitchFamily="18" charset="0"/>
              </a:rPr>
              <a:t>Złotym Znakiem Związku OSP RP.</a:t>
            </a:r>
            <a:endParaRPr lang="pl-PL" sz="2400" dirty="0">
              <a:solidFill>
                <a:srgbClr val="C00000"/>
              </a:solidFill>
              <a:latin typeface="Baskerville Old Face"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611560" y="5805264"/>
            <a:ext cx="7920880" cy="584775"/>
          </a:xfrm>
          <a:prstGeom prst="rect">
            <a:avLst/>
          </a:prstGeom>
        </p:spPr>
        <p:txBody>
          <a:bodyPr wrap="square">
            <a:spAutoFit/>
          </a:bodyPr>
          <a:lstStyle/>
          <a:p>
            <a:pPr algn="just"/>
            <a:r>
              <a:rPr lang="pl-PL" sz="1600" dirty="0" smtClean="0">
                <a:latin typeface="Baskerville Old Face" pitchFamily="18" charset="0"/>
              </a:rPr>
              <a:t>Papież Benedykt XVI uhonorował odznaczeniami i godnościami papieskimi dwunastu kapłanów i jedną osobę świecką z archidiecezji gnieźnieńskiej. </a:t>
            </a:r>
            <a:endParaRPr lang="pl-PL" sz="1600" b="1" dirty="0">
              <a:latin typeface="Baskerville Old Face" pitchFamily="18" charset="0"/>
            </a:endParaRPr>
          </a:p>
        </p:txBody>
      </p:sp>
      <p:sp>
        <p:nvSpPr>
          <p:cNvPr id="3" name="Prostokąt 2"/>
          <p:cNvSpPr/>
          <p:nvPr/>
        </p:nvSpPr>
        <p:spPr>
          <a:xfrm>
            <a:off x="467544" y="332656"/>
            <a:ext cx="8136904" cy="2031325"/>
          </a:xfrm>
          <a:prstGeom prst="rect">
            <a:avLst/>
          </a:prstGeom>
        </p:spPr>
        <p:txBody>
          <a:bodyPr wrap="square">
            <a:spAutoFit/>
          </a:bodyPr>
          <a:lstStyle/>
          <a:p>
            <a:pPr algn="ctr"/>
            <a:r>
              <a:rPr lang="pl-PL" b="1" dirty="0" smtClean="0">
                <a:latin typeface="Baskerville Old Face" pitchFamily="18" charset="0"/>
              </a:rPr>
              <a:t>26 czerwca 2012 r. Prymas Polski abp Józef Kowalczyk </a:t>
            </a:r>
          </a:p>
          <a:p>
            <a:pPr algn="ctr"/>
            <a:r>
              <a:rPr lang="pl-PL" dirty="0" smtClean="0">
                <a:latin typeface="Baskerville Old Face" pitchFamily="18" charset="0"/>
              </a:rPr>
              <a:t>wręczył w Bazylice Prymasowskiej w Gnieźnie tytułu </a:t>
            </a:r>
          </a:p>
          <a:p>
            <a:pPr algn="ctr"/>
            <a:r>
              <a:rPr lang="pl-PL" b="1" dirty="0" smtClean="0">
                <a:solidFill>
                  <a:srgbClr val="C00000"/>
                </a:solidFill>
                <a:latin typeface="Baskerville Old Face" pitchFamily="18" charset="0"/>
              </a:rPr>
              <a:t>Prałata Honorowego Jego Świątobliwości</a:t>
            </a:r>
            <a:r>
              <a:rPr lang="pl-PL" dirty="0" smtClean="0">
                <a:solidFill>
                  <a:srgbClr val="C00000"/>
                </a:solidFill>
                <a:latin typeface="Baskerville Old Face" pitchFamily="18" charset="0"/>
              </a:rPr>
              <a:t>  </a:t>
            </a:r>
            <a:r>
              <a:rPr lang="pl-PL" dirty="0" smtClean="0">
                <a:latin typeface="Baskerville Old Face" pitchFamily="18" charset="0"/>
              </a:rPr>
              <a:t>ks. Andrzejowi Rygielskiemu. </a:t>
            </a:r>
          </a:p>
          <a:p>
            <a:pPr algn="just"/>
            <a:r>
              <a:rPr lang="pl-PL" b="1" dirty="0" smtClean="0">
                <a:latin typeface="Baskerville Old Face" pitchFamily="18" charset="0"/>
              </a:rPr>
              <a:t>Tytuł ten przyznawany jest przez papieża</a:t>
            </a:r>
            <a:r>
              <a:rPr lang="pl-PL" dirty="0" smtClean="0">
                <a:latin typeface="Baskerville Old Face" pitchFamily="18" charset="0"/>
              </a:rPr>
              <a:t>, kapłanom za szczególne zasługi dla Kościoła. Nominowani kapłani zostają włączeni do Rodziny papieskiej, czyli do grona najbliższych współpracowników Ojca Świętego. Otrzymują również przywilej noszenia specjalnego stroju duchownego.</a:t>
            </a:r>
            <a:endParaRPr lang="pl-PL" dirty="0">
              <a:latin typeface="Baskerville Old Face" pitchFamily="18" charset="0"/>
            </a:endParaRPr>
          </a:p>
        </p:txBody>
      </p:sp>
      <p:pic>
        <p:nvPicPr>
          <p:cNvPr id="1026" name="Picture 2" descr="http://www.portalwrc.pl/images/news/3450.jpg"/>
          <p:cNvPicPr>
            <a:picLocks noChangeAspect="1" noChangeArrowheads="1"/>
          </p:cNvPicPr>
          <p:nvPr/>
        </p:nvPicPr>
        <p:blipFill>
          <a:blip r:embed="rId2" cstate="print"/>
          <a:srcRect/>
          <a:stretch>
            <a:fillRect/>
          </a:stretch>
        </p:blipFill>
        <p:spPr bwMode="auto">
          <a:xfrm>
            <a:off x="2123728" y="2348880"/>
            <a:ext cx="4970537" cy="331917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Zdjęcie Kobylec ma własną świątynię"/>
          <p:cNvPicPr>
            <a:picLocks noChangeAspect="1" noChangeArrowheads="1"/>
          </p:cNvPicPr>
          <p:nvPr/>
        </p:nvPicPr>
        <p:blipFill>
          <a:blip r:embed="rId2" cstate="print"/>
          <a:srcRect/>
          <a:stretch>
            <a:fillRect/>
          </a:stretch>
        </p:blipFill>
        <p:spPr bwMode="auto">
          <a:xfrm>
            <a:off x="0" y="0"/>
            <a:ext cx="5687114" cy="3789040"/>
          </a:xfrm>
          <a:prstGeom prst="rect">
            <a:avLst/>
          </a:prstGeom>
          <a:noFill/>
        </p:spPr>
      </p:pic>
      <p:pic>
        <p:nvPicPr>
          <p:cNvPr id="34818" name="Picture 2" descr="img_8891.jpg"/>
          <p:cNvPicPr>
            <a:picLocks noChangeAspect="1" noChangeArrowheads="1"/>
          </p:cNvPicPr>
          <p:nvPr/>
        </p:nvPicPr>
        <p:blipFill>
          <a:blip r:embed="rId3" cstate="print"/>
          <a:srcRect/>
          <a:stretch>
            <a:fillRect/>
          </a:stretch>
        </p:blipFill>
        <p:spPr bwMode="auto">
          <a:xfrm>
            <a:off x="4105364" y="3501009"/>
            <a:ext cx="5038636" cy="3356992"/>
          </a:xfrm>
          <a:prstGeom prst="rect">
            <a:avLst/>
          </a:prstGeom>
          <a:noFill/>
        </p:spPr>
      </p:pic>
      <p:sp>
        <p:nvSpPr>
          <p:cNvPr id="4" name="Prostokąt 3"/>
          <p:cNvSpPr/>
          <p:nvPr/>
        </p:nvSpPr>
        <p:spPr>
          <a:xfrm>
            <a:off x="5796136" y="908720"/>
            <a:ext cx="3240360" cy="1477328"/>
          </a:xfrm>
          <a:prstGeom prst="rect">
            <a:avLst/>
          </a:prstGeom>
        </p:spPr>
        <p:txBody>
          <a:bodyPr wrap="square">
            <a:spAutoFit/>
          </a:bodyPr>
          <a:lstStyle/>
          <a:p>
            <a:pPr algn="just"/>
            <a:r>
              <a:rPr lang="pl-PL" dirty="0" smtClean="0"/>
              <a:t>19 stycznia 2014                            </a:t>
            </a:r>
            <a:r>
              <a:rPr lang="pl-PL" b="1" dirty="0" smtClean="0"/>
              <a:t>w Kobylcu</a:t>
            </a:r>
            <a:r>
              <a:rPr lang="pl-PL" dirty="0" smtClean="0"/>
              <a:t> odbyła się uroczystość </a:t>
            </a:r>
            <a:r>
              <a:rPr lang="pl-PL" b="1" dirty="0" smtClean="0"/>
              <a:t>pobłogosławienia nowo wybudowanego </a:t>
            </a:r>
            <a:r>
              <a:rPr lang="pl-PL" b="1" dirty="0" smtClean="0">
                <a:solidFill>
                  <a:srgbClr val="C00000"/>
                </a:solidFill>
              </a:rPr>
              <a:t>kościoła </a:t>
            </a:r>
            <a:r>
              <a:rPr lang="pl-PL" b="1" dirty="0" err="1" smtClean="0">
                <a:solidFill>
                  <a:srgbClr val="C00000"/>
                </a:solidFill>
              </a:rPr>
              <a:t>pw</a:t>
            </a:r>
            <a:r>
              <a:rPr lang="pl-PL" b="1" dirty="0" smtClean="0">
                <a:solidFill>
                  <a:srgbClr val="C00000"/>
                </a:solidFill>
              </a:rPr>
              <a:t>. św. Jana Pawła II</a:t>
            </a:r>
            <a:r>
              <a:rPr lang="pl-PL" dirty="0" smtClean="0">
                <a:solidFill>
                  <a:srgbClr val="C00000"/>
                </a:solidFill>
              </a:rPr>
              <a:t>.</a:t>
            </a:r>
            <a:endParaRPr lang="pl-PL" dirty="0">
              <a:solidFill>
                <a:srgbClr val="C00000"/>
              </a:solidFill>
            </a:endParaRPr>
          </a:p>
        </p:txBody>
      </p:sp>
      <p:sp>
        <p:nvSpPr>
          <p:cNvPr id="5" name="pole tekstowe 4"/>
          <p:cNvSpPr txBox="1"/>
          <p:nvPr/>
        </p:nvSpPr>
        <p:spPr>
          <a:xfrm>
            <a:off x="467544" y="4797152"/>
            <a:ext cx="2952328" cy="646331"/>
          </a:xfrm>
          <a:prstGeom prst="rect">
            <a:avLst/>
          </a:prstGeom>
          <a:noFill/>
        </p:spPr>
        <p:txBody>
          <a:bodyPr wrap="square" rtlCol="0">
            <a:spAutoFit/>
          </a:bodyPr>
          <a:lstStyle/>
          <a:p>
            <a:r>
              <a:rPr lang="pl-PL" b="1" dirty="0" smtClean="0">
                <a:latin typeface="Baskerville Old Face" pitchFamily="18" charset="0"/>
              </a:rPr>
              <a:t>Budowę kaplicy w Kobylcu zainicjował ks. A. Rygielski.</a:t>
            </a:r>
            <a:endParaRPr lang="pl-PL" b="1" dirty="0">
              <a:latin typeface="Baskerville Old Face"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d-nm.ppstatic.pl/kadr/k/r/53/78/4ff14c2fd511c_o,size,933x0,q,70,h,e764b8.jpg"/>
          <p:cNvPicPr>
            <a:picLocks noChangeAspect="1" noChangeArrowheads="1"/>
          </p:cNvPicPr>
          <p:nvPr/>
        </p:nvPicPr>
        <p:blipFill>
          <a:blip r:embed="rId2" cstate="print"/>
          <a:srcRect/>
          <a:stretch>
            <a:fillRect/>
          </a:stretch>
        </p:blipFill>
        <p:spPr bwMode="auto">
          <a:xfrm>
            <a:off x="1" y="1"/>
            <a:ext cx="4355975" cy="3263480"/>
          </a:xfrm>
          <a:prstGeom prst="rect">
            <a:avLst/>
          </a:prstGeom>
          <a:noFill/>
        </p:spPr>
      </p:pic>
      <p:pic>
        <p:nvPicPr>
          <p:cNvPr id="31748" name="Picture 4" descr="http://www.portalwrc.pl/images/news/6331.JPG"/>
          <p:cNvPicPr>
            <a:picLocks noChangeAspect="1" noChangeArrowheads="1"/>
          </p:cNvPicPr>
          <p:nvPr/>
        </p:nvPicPr>
        <p:blipFill>
          <a:blip r:embed="rId3" cstate="print"/>
          <a:srcRect/>
          <a:stretch>
            <a:fillRect/>
          </a:stretch>
        </p:blipFill>
        <p:spPr bwMode="auto">
          <a:xfrm>
            <a:off x="3779912" y="1556793"/>
            <a:ext cx="5364088" cy="3553708"/>
          </a:xfrm>
          <a:prstGeom prst="rect">
            <a:avLst/>
          </a:prstGeom>
          <a:noFill/>
        </p:spPr>
      </p:pic>
      <p:pic>
        <p:nvPicPr>
          <p:cNvPr id="31750" name="Picture 6" descr="http://www.archidiecezja.pl/include/article_img/2014-10-23-17-19-16.jpg"/>
          <p:cNvPicPr>
            <a:picLocks noChangeAspect="1" noChangeArrowheads="1"/>
          </p:cNvPicPr>
          <p:nvPr/>
        </p:nvPicPr>
        <p:blipFill>
          <a:blip r:embed="rId4" cstate="print"/>
          <a:srcRect/>
          <a:stretch>
            <a:fillRect/>
          </a:stretch>
        </p:blipFill>
        <p:spPr bwMode="auto">
          <a:xfrm>
            <a:off x="179512" y="2514779"/>
            <a:ext cx="4320480" cy="4343221"/>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755576" y="692696"/>
            <a:ext cx="7776864" cy="3508653"/>
          </a:xfrm>
          <a:prstGeom prst="rect">
            <a:avLst/>
          </a:prstGeom>
        </p:spPr>
        <p:txBody>
          <a:bodyPr wrap="square">
            <a:spAutoFit/>
          </a:bodyPr>
          <a:lstStyle/>
          <a:p>
            <a:pPr algn="ctr"/>
            <a:r>
              <a:rPr lang="pl-PL" sz="5400" b="1" dirty="0" smtClean="0">
                <a:solidFill>
                  <a:srgbClr val="C00000"/>
                </a:solidFill>
                <a:latin typeface="Baskerville Old Face" pitchFamily="18" charset="0"/>
              </a:rPr>
              <a:t>„Złoty Motyl”</a:t>
            </a:r>
          </a:p>
          <a:p>
            <a:pPr algn="just"/>
            <a:endParaRPr lang="pl-PL" sz="1600" b="1" dirty="0" smtClean="0">
              <a:latin typeface="Baskerville Old Face" pitchFamily="18" charset="0"/>
            </a:endParaRPr>
          </a:p>
          <a:p>
            <a:pPr algn="just"/>
            <a:r>
              <a:rPr lang="pl-PL" sz="2400" b="1" dirty="0" smtClean="0">
                <a:latin typeface="Baskerville Old Face" pitchFamily="18" charset="0"/>
              </a:rPr>
              <a:t>25 stycznia 2014 r. w Auli Uniwersytetu im. Adama Mickiewicza w Poznaniu, Zarząd Polskiego Towarzystwa Opieki Paliatywnej, odznaczył księdza prałata Andrzeja Rygielskiego za wzorowe i pełne oddania pełnienie posługi kapelana oraz zaangażowanie  w życie lokalnej społeczności.</a:t>
            </a:r>
            <a:r>
              <a:rPr lang="pl-PL" sz="2800" b="1" dirty="0" smtClean="0">
                <a:latin typeface="Baskerville Old Face" pitchFamily="18" charset="0"/>
              </a:rPr>
              <a:t> </a:t>
            </a:r>
          </a:p>
          <a:p>
            <a:pPr algn="just"/>
            <a:endParaRPr lang="pl-PL" sz="2800" b="1" dirty="0">
              <a:latin typeface="Baskerville Old Face" pitchFamily="18" charset="0"/>
            </a:endParaRPr>
          </a:p>
        </p:txBody>
      </p:sp>
      <p:sp>
        <p:nvSpPr>
          <p:cNvPr id="4" name="Prostokąt 3"/>
          <p:cNvSpPr/>
          <p:nvPr/>
        </p:nvSpPr>
        <p:spPr>
          <a:xfrm>
            <a:off x="683568" y="3789040"/>
            <a:ext cx="7704856" cy="1938992"/>
          </a:xfrm>
          <a:prstGeom prst="rect">
            <a:avLst/>
          </a:prstGeom>
        </p:spPr>
        <p:txBody>
          <a:bodyPr wrap="square">
            <a:spAutoFit/>
          </a:bodyPr>
          <a:lstStyle/>
          <a:p>
            <a:pPr algn="just"/>
            <a:r>
              <a:rPr lang="pl-PL" sz="2400" b="1" dirty="0" smtClean="0">
                <a:latin typeface="Baskerville Old Face" pitchFamily="18" charset="0"/>
              </a:rPr>
              <a:t>„Jego pracowitość i zwykła miłość bliźniego sprawiają, że życie wielu ludzi potrzebujących wsparcia i pomocy znajduje    w nim oparcie i realną pomoc, a codzienna, skromna i pełna ciepła służba przywraca godność chorym, niepełnosprawnym, głodnym  i bezdomnym, dając im miłość i nadzieję.”</a:t>
            </a:r>
            <a:endParaRPr lang="pl-PL" sz="2400" b="1" dirty="0">
              <a:latin typeface="Baskerville Old Face" pitchFamily="18" charset="0"/>
            </a:endParaRPr>
          </a:p>
        </p:txBody>
      </p:sp>
      <p:pic>
        <p:nvPicPr>
          <p:cNvPr id="5" name="Obraz 4" descr="2014-01-26-21-13-37.jpg"/>
          <p:cNvPicPr>
            <a:picLocks noChangeAspect="1"/>
          </p:cNvPicPr>
          <p:nvPr/>
        </p:nvPicPr>
        <p:blipFill>
          <a:blip r:embed="rId2" cstate="print">
            <a:lum bright="24000"/>
          </a:blip>
          <a:stretch>
            <a:fillRect/>
          </a:stretch>
        </p:blipFill>
        <p:spPr>
          <a:xfrm>
            <a:off x="0" y="0"/>
            <a:ext cx="1619672" cy="142303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0" y="5165229"/>
            <a:ext cx="9144000" cy="1692771"/>
          </a:xfrm>
          <a:prstGeom prst="rect">
            <a:avLst/>
          </a:prstGeom>
        </p:spPr>
        <p:txBody>
          <a:bodyPr wrap="square">
            <a:spAutoFit/>
          </a:bodyPr>
          <a:lstStyle/>
          <a:p>
            <a:pPr algn="just"/>
            <a:r>
              <a:rPr lang="pl-PL" sz="2000" b="1" dirty="0" smtClean="0">
                <a:latin typeface="Baskerville Old Face" pitchFamily="18" charset="0"/>
              </a:rPr>
              <a:t>„Złotym motylem” – symbolem delikatności i wrażliwości, ale i metamorfozy, odznaczeni zostali również: </a:t>
            </a:r>
          </a:p>
          <a:p>
            <a:pPr algn="just"/>
            <a:r>
              <a:rPr lang="pl-PL" sz="1600" b="1" dirty="0" smtClean="0">
                <a:latin typeface="Baskerville Old Face" pitchFamily="18" charset="0"/>
              </a:rPr>
              <a:t>rektor Uniwersytetu Medycznego im. Karola Marcinkowskiego w Poznaniu prof. dr hab. n. med.. Jacek Wysocki, naczelny lekarz Szpitala Klinicznego Przemienienia Pańskiego w Poznaniu dr med. Szczepan Cofta, Ekspert Sejmowej Komisji Odpowiedzialności Konstytucyjnej </a:t>
            </a:r>
            <a:r>
              <a:rPr lang="pl-PL" sz="1600" b="1" dirty="0" err="1" smtClean="0">
                <a:latin typeface="Baskerville Old Face" pitchFamily="18" charset="0"/>
              </a:rPr>
              <a:t>mec</a:t>
            </a:r>
            <a:r>
              <a:rPr lang="pl-PL" sz="1600" b="1" dirty="0" smtClean="0">
                <a:latin typeface="Baskerville Old Face" pitchFamily="18" charset="0"/>
              </a:rPr>
              <a:t>. Zbigniew Standar oraz przedsiębiorca Włodzimierz Czabański.</a:t>
            </a:r>
            <a:endParaRPr lang="pl-PL" sz="1600" b="1" dirty="0">
              <a:latin typeface="Baskerville Old Face" pitchFamily="18" charset="0"/>
            </a:endParaRPr>
          </a:p>
        </p:txBody>
      </p:sp>
      <p:pic>
        <p:nvPicPr>
          <p:cNvPr id="9220" name="Picture 4" descr="http://www.portalwrc.pl/images/news/6376.jpg"/>
          <p:cNvPicPr>
            <a:picLocks noChangeAspect="1" noChangeArrowheads="1"/>
          </p:cNvPicPr>
          <p:nvPr/>
        </p:nvPicPr>
        <p:blipFill>
          <a:blip r:embed="rId2" cstate="print"/>
          <a:srcRect/>
          <a:stretch>
            <a:fillRect/>
          </a:stretch>
        </p:blipFill>
        <p:spPr bwMode="auto">
          <a:xfrm>
            <a:off x="-1" y="0"/>
            <a:ext cx="6962827" cy="4005064"/>
          </a:xfrm>
          <a:prstGeom prst="rect">
            <a:avLst/>
          </a:prstGeom>
          <a:noFill/>
        </p:spPr>
      </p:pic>
      <p:pic>
        <p:nvPicPr>
          <p:cNvPr id="9218" name="Picture 2" descr="http://www.archidiecezja.pl/include/article_img/2014-01-26-21-10-57.jpg"/>
          <p:cNvPicPr>
            <a:picLocks noChangeAspect="1" noChangeArrowheads="1"/>
          </p:cNvPicPr>
          <p:nvPr/>
        </p:nvPicPr>
        <p:blipFill>
          <a:blip r:embed="rId3" cstate="print"/>
          <a:srcRect/>
          <a:stretch>
            <a:fillRect/>
          </a:stretch>
        </p:blipFill>
        <p:spPr bwMode="auto">
          <a:xfrm>
            <a:off x="5076056" y="1196752"/>
            <a:ext cx="4067944" cy="3996755"/>
          </a:xfrm>
          <a:prstGeom prst="rect">
            <a:avLst/>
          </a:prstGeom>
          <a:noFill/>
        </p:spPr>
      </p:pic>
      <p:pic>
        <p:nvPicPr>
          <p:cNvPr id="9222" name="Picture 6" descr="http://www.archidiecezja.pl/include/photo/orginal/2014-01-26-21-13-37.jpg"/>
          <p:cNvPicPr>
            <a:picLocks noChangeAspect="1" noChangeArrowheads="1"/>
          </p:cNvPicPr>
          <p:nvPr/>
        </p:nvPicPr>
        <p:blipFill>
          <a:blip r:embed="rId4" cstate="print"/>
          <a:srcRect/>
          <a:stretch>
            <a:fillRect/>
          </a:stretch>
        </p:blipFill>
        <p:spPr bwMode="auto">
          <a:xfrm>
            <a:off x="7524328" y="116632"/>
            <a:ext cx="1080119" cy="948986"/>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611560" y="404664"/>
            <a:ext cx="7848872" cy="1569660"/>
          </a:xfrm>
          <a:prstGeom prst="rect">
            <a:avLst/>
          </a:prstGeom>
        </p:spPr>
        <p:txBody>
          <a:bodyPr wrap="square">
            <a:spAutoFit/>
          </a:bodyPr>
          <a:lstStyle/>
          <a:p>
            <a:pPr algn="just"/>
            <a:r>
              <a:rPr lang="pl-PL" sz="2400" b="1" dirty="0" smtClean="0">
                <a:latin typeface="Baskerville Old Face" pitchFamily="18" charset="0"/>
              </a:rPr>
              <a:t>Ks. kan. Andrzej Rygielski został uhonorowany tytułem </a:t>
            </a:r>
            <a:r>
              <a:rPr lang="pl-PL" sz="2400" b="1" dirty="0" smtClean="0">
                <a:solidFill>
                  <a:srgbClr val="C00000"/>
                </a:solidFill>
                <a:latin typeface="Baskerville Old Face" pitchFamily="18" charset="0"/>
              </a:rPr>
              <a:t>„Wolontariusz Roku 2013”. </a:t>
            </a:r>
            <a:r>
              <a:rPr lang="pl-PL" sz="2400" b="1" dirty="0" smtClean="0">
                <a:latin typeface="Baskerville Old Face" pitchFamily="18" charset="0"/>
              </a:rPr>
              <a:t>Wyróżnienie w postaci statuetki „Kryształowe Serce” przyznała Kapituła Konkursu „Wolontariusz Roku”.</a:t>
            </a:r>
            <a:endParaRPr lang="pl-PL" sz="2400" dirty="0">
              <a:latin typeface="Baskerville Old Face" pitchFamily="18" charset="0"/>
            </a:endParaRPr>
          </a:p>
        </p:txBody>
      </p:sp>
      <p:pic>
        <p:nvPicPr>
          <p:cNvPr id="38914" name="Picture 2" descr="http://www.archidiecezja.pl/include/article_img/2014-01-10-18-34-50.jpg"/>
          <p:cNvPicPr>
            <a:picLocks noChangeAspect="1" noChangeArrowheads="1"/>
          </p:cNvPicPr>
          <p:nvPr/>
        </p:nvPicPr>
        <p:blipFill>
          <a:blip r:embed="rId2" cstate="print"/>
          <a:srcRect/>
          <a:stretch>
            <a:fillRect/>
          </a:stretch>
        </p:blipFill>
        <p:spPr bwMode="auto">
          <a:xfrm>
            <a:off x="2915816" y="1914524"/>
            <a:ext cx="3810000" cy="4943476"/>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d-nm.ppstatic.pl/k/r/ba/6a/4af274a935840_o.jpg?1420066800"/>
          <p:cNvPicPr>
            <a:picLocks noChangeAspect="1" noChangeArrowheads="1"/>
          </p:cNvPicPr>
          <p:nvPr/>
        </p:nvPicPr>
        <p:blipFill>
          <a:blip r:embed="rId2" cstate="print"/>
          <a:srcRect/>
          <a:stretch>
            <a:fillRect/>
          </a:stretch>
        </p:blipFill>
        <p:spPr bwMode="auto">
          <a:xfrm>
            <a:off x="2051720" y="404664"/>
            <a:ext cx="4600575" cy="4219575"/>
          </a:xfrm>
          <a:prstGeom prst="rect">
            <a:avLst/>
          </a:prstGeom>
          <a:noFill/>
        </p:spPr>
      </p:pic>
      <p:sp>
        <p:nvSpPr>
          <p:cNvPr id="3" name="pole tekstowe 2"/>
          <p:cNvSpPr txBox="1"/>
          <p:nvPr/>
        </p:nvSpPr>
        <p:spPr>
          <a:xfrm>
            <a:off x="539552" y="4869160"/>
            <a:ext cx="8064896" cy="1384995"/>
          </a:xfrm>
          <a:prstGeom prst="rect">
            <a:avLst/>
          </a:prstGeom>
          <a:noFill/>
        </p:spPr>
        <p:txBody>
          <a:bodyPr wrap="square" rtlCol="0">
            <a:spAutoFit/>
          </a:bodyPr>
          <a:lstStyle/>
          <a:p>
            <a:pPr algn="just"/>
            <a:r>
              <a:rPr lang="pl-PL" sz="3600" b="1" dirty="0" smtClean="0">
                <a:latin typeface="Baskerville Old Face" pitchFamily="18" charset="0"/>
              </a:rPr>
              <a:t>Stanisław Owsianny </a:t>
            </a:r>
            <a:r>
              <a:rPr lang="pl-PL" sz="2400" b="1" dirty="0" smtClean="0">
                <a:latin typeface="Baskerville Old Face" pitchFamily="18" charset="0"/>
              </a:rPr>
              <a:t>– długoletni, były sekretarz Gminy Wągrowiec, sekretarz Stowarzyszenia im. ks. Jerzego </a:t>
            </a:r>
            <a:r>
              <a:rPr lang="pl-PL" sz="2400" b="1" dirty="0" err="1" smtClean="0">
                <a:latin typeface="Baskerville Old Face" pitchFamily="18" charset="0"/>
              </a:rPr>
              <a:t>Niwarda</a:t>
            </a:r>
            <a:r>
              <a:rPr lang="pl-PL" sz="2400" b="1" dirty="0" smtClean="0">
                <a:latin typeface="Baskerville Old Face" pitchFamily="18" charset="0"/>
              </a:rPr>
              <a:t> </a:t>
            </a:r>
            <a:r>
              <a:rPr lang="pl-PL" sz="2400" b="1" dirty="0" err="1" smtClean="0">
                <a:latin typeface="Baskerville Old Face" pitchFamily="18" charset="0"/>
              </a:rPr>
              <a:t>Musolffa</a:t>
            </a:r>
            <a:r>
              <a:rPr lang="pl-PL" sz="2400" b="1" dirty="0" smtClean="0">
                <a:latin typeface="Baskerville Old Face" pitchFamily="18" charset="0"/>
              </a:rPr>
              <a:t> w Wągrowcu. </a:t>
            </a:r>
            <a:endParaRPr lang="pl-PL" sz="2400" b="1" dirty="0">
              <a:latin typeface="Baskerville Old Face"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www.prymaspolski.pl/include/photo/orginal/2012-05-31-09-15-49.jpg"/>
          <p:cNvPicPr>
            <a:picLocks noChangeAspect="1" noChangeArrowheads="1"/>
          </p:cNvPicPr>
          <p:nvPr/>
        </p:nvPicPr>
        <p:blipFill>
          <a:blip r:embed="rId2" cstate="print"/>
          <a:srcRect/>
          <a:stretch>
            <a:fillRect/>
          </a:stretch>
        </p:blipFill>
        <p:spPr bwMode="auto">
          <a:xfrm>
            <a:off x="0" y="3140969"/>
            <a:ext cx="5589520" cy="3717032"/>
          </a:xfrm>
          <a:prstGeom prst="rect">
            <a:avLst/>
          </a:prstGeom>
          <a:noFill/>
        </p:spPr>
      </p:pic>
      <p:pic>
        <p:nvPicPr>
          <p:cNvPr id="35844" name="Picture 4" descr="http://www.prymaspolski.pl/include/photo/orginal/2012-05-31-09-15-51.jpg"/>
          <p:cNvPicPr>
            <a:picLocks noChangeAspect="1" noChangeArrowheads="1"/>
          </p:cNvPicPr>
          <p:nvPr/>
        </p:nvPicPr>
        <p:blipFill>
          <a:blip r:embed="rId3" cstate="print"/>
          <a:srcRect/>
          <a:stretch>
            <a:fillRect/>
          </a:stretch>
        </p:blipFill>
        <p:spPr bwMode="auto">
          <a:xfrm>
            <a:off x="3506688" y="0"/>
            <a:ext cx="5637312" cy="4227984"/>
          </a:xfrm>
          <a:prstGeom prst="rect">
            <a:avLst/>
          </a:prstGeom>
          <a:noFill/>
        </p:spPr>
      </p:pic>
      <p:sp>
        <p:nvSpPr>
          <p:cNvPr id="4" name="Prostokąt 3"/>
          <p:cNvSpPr/>
          <p:nvPr/>
        </p:nvSpPr>
        <p:spPr>
          <a:xfrm>
            <a:off x="251520" y="692696"/>
            <a:ext cx="3096344" cy="1754326"/>
          </a:xfrm>
          <a:prstGeom prst="rect">
            <a:avLst/>
          </a:prstGeom>
        </p:spPr>
        <p:txBody>
          <a:bodyPr wrap="square">
            <a:spAutoFit/>
          </a:bodyPr>
          <a:lstStyle/>
          <a:p>
            <a:pPr algn="ctr"/>
            <a:r>
              <a:rPr lang="pl-PL" b="1" dirty="0" smtClean="0">
                <a:latin typeface="Baskerville Old Face" pitchFamily="18" charset="0"/>
              </a:rPr>
              <a:t>30 maja </a:t>
            </a:r>
            <a:r>
              <a:rPr lang="pl-PL" b="1" dirty="0" smtClean="0">
                <a:latin typeface="Baskerville Old Face" pitchFamily="18" charset="0"/>
              </a:rPr>
              <a:t>2014 </a:t>
            </a:r>
            <a:r>
              <a:rPr lang="pl-PL" b="1" dirty="0" smtClean="0">
                <a:latin typeface="Baskerville Old Face" pitchFamily="18" charset="0"/>
              </a:rPr>
              <a:t>r. Prymas Polski </a:t>
            </a:r>
          </a:p>
          <a:p>
            <a:pPr algn="ctr"/>
            <a:r>
              <a:rPr lang="pl-PL" b="1" dirty="0" smtClean="0">
                <a:latin typeface="Baskerville Old Face" pitchFamily="18" charset="0"/>
              </a:rPr>
              <a:t>abp Józef Kowalczyk </a:t>
            </a:r>
          </a:p>
          <a:p>
            <a:pPr algn="ctr"/>
            <a:r>
              <a:rPr lang="pl-PL" b="1" dirty="0" smtClean="0">
                <a:latin typeface="Baskerville Old Face" pitchFamily="18" charset="0"/>
              </a:rPr>
              <a:t>poświęcił</a:t>
            </a:r>
          </a:p>
          <a:p>
            <a:pPr algn="ctr"/>
            <a:r>
              <a:rPr lang="pl-PL" b="1" dirty="0" smtClean="0">
                <a:latin typeface="Baskerville Old Face" pitchFamily="18" charset="0"/>
              </a:rPr>
              <a:t>nowy budynek Hospicjum Miłosiernego Samarytanina </a:t>
            </a:r>
          </a:p>
          <a:p>
            <a:pPr algn="ctr"/>
            <a:r>
              <a:rPr lang="pl-PL" b="1" dirty="0" smtClean="0">
                <a:latin typeface="Baskerville Old Face" pitchFamily="18" charset="0"/>
              </a:rPr>
              <a:t>w Wągrowcu. </a:t>
            </a:r>
            <a:endParaRPr lang="pl-PL" dirty="0">
              <a:latin typeface="Baskerville Old Face"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2" name="Picture 8" descr="http://www.portalwrc.pl/images/news/8348.jpg"/>
          <p:cNvPicPr>
            <a:picLocks noChangeAspect="1" noChangeArrowheads="1"/>
          </p:cNvPicPr>
          <p:nvPr/>
        </p:nvPicPr>
        <p:blipFill>
          <a:blip r:embed="rId2" cstate="print"/>
          <a:srcRect/>
          <a:stretch>
            <a:fillRect/>
          </a:stretch>
        </p:blipFill>
        <p:spPr bwMode="auto">
          <a:xfrm>
            <a:off x="5220072" y="0"/>
            <a:ext cx="3923928" cy="2613791"/>
          </a:xfrm>
          <a:prstGeom prst="rect">
            <a:avLst/>
          </a:prstGeom>
          <a:noFill/>
        </p:spPr>
      </p:pic>
      <p:pic>
        <p:nvPicPr>
          <p:cNvPr id="36870" name="Picture 6" descr="Zdjęcie Wielki wągrowczanin przeszedł na emeryturę"/>
          <p:cNvPicPr>
            <a:picLocks noChangeAspect="1" noChangeArrowheads="1"/>
          </p:cNvPicPr>
          <p:nvPr/>
        </p:nvPicPr>
        <p:blipFill>
          <a:blip r:embed="rId3" cstate="print"/>
          <a:srcRect/>
          <a:stretch>
            <a:fillRect/>
          </a:stretch>
        </p:blipFill>
        <p:spPr bwMode="auto">
          <a:xfrm>
            <a:off x="2195734" y="2108853"/>
            <a:ext cx="4464497" cy="2976331"/>
          </a:xfrm>
          <a:prstGeom prst="rect">
            <a:avLst/>
          </a:prstGeom>
          <a:noFill/>
        </p:spPr>
      </p:pic>
      <p:pic>
        <p:nvPicPr>
          <p:cNvPr id="36866" name="Picture 2" descr="http://www.wagrowiec.eu/assets/images/galerie/rygielski/img_3571.jpg"/>
          <p:cNvPicPr>
            <a:picLocks noChangeAspect="1" noChangeArrowheads="1"/>
          </p:cNvPicPr>
          <p:nvPr/>
        </p:nvPicPr>
        <p:blipFill>
          <a:blip r:embed="rId4" cstate="print"/>
          <a:srcRect/>
          <a:stretch>
            <a:fillRect/>
          </a:stretch>
        </p:blipFill>
        <p:spPr bwMode="auto">
          <a:xfrm>
            <a:off x="5220072" y="4242048"/>
            <a:ext cx="3923928" cy="2615952"/>
          </a:xfrm>
          <a:prstGeom prst="rect">
            <a:avLst/>
          </a:prstGeom>
          <a:noFill/>
        </p:spPr>
      </p:pic>
      <p:pic>
        <p:nvPicPr>
          <p:cNvPr id="36868" name="Picture 4" descr="img_3604.jpg"/>
          <p:cNvPicPr>
            <a:picLocks noChangeAspect="1" noChangeArrowheads="1"/>
          </p:cNvPicPr>
          <p:nvPr/>
        </p:nvPicPr>
        <p:blipFill>
          <a:blip r:embed="rId5" cstate="print"/>
          <a:srcRect/>
          <a:stretch>
            <a:fillRect/>
          </a:stretch>
        </p:blipFill>
        <p:spPr bwMode="auto">
          <a:xfrm>
            <a:off x="0" y="0"/>
            <a:ext cx="3923928" cy="2615952"/>
          </a:xfrm>
          <a:prstGeom prst="rect">
            <a:avLst/>
          </a:prstGeom>
          <a:noFill/>
        </p:spPr>
      </p:pic>
      <p:sp>
        <p:nvSpPr>
          <p:cNvPr id="5" name="pole tekstowe 4"/>
          <p:cNvSpPr txBox="1"/>
          <p:nvPr/>
        </p:nvSpPr>
        <p:spPr>
          <a:xfrm>
            <a:off x="467544" y="5733256"/>
            <a:ext cx="4320480" cy="923330"/>
          </a:xfrm>
          <a:prstGeom prst="rect">
            <a:avLst/>
          </a:prstGeom>
          <a:noFill/>
        </p:spPr>
        <p:txBody>
          <a:bodyPr wrap="square" rtlCol="0">
            <a:spAutoFit/>
          </a:bodyPr>
          <a:lstStyle/>
          <a:p>
            <a:pPr algn="just"/>
            <a:r>
              <a:rPr lang="pl-PL" b="1" dirty="0" smtClean="0">
                <a:latin typeface="Baskerville Old Face" pitchFamily="18" charset="0"/>
              </a:rPr>
              <a:t>po 50 latach od święceń kapłańskich</a:t>
            </a:r>
          </a:p>
          <a:p>
            <a:pPr algn="just"/>
            <a:r>
              <a:rPr lang="pl-PL" dirty="0" smtClean="0">
                <a:latin typeface="Baskerville Old Face" pitchFamily="18" charset="0"/>
              </a:rPr>
              <a:t>i </a:t>
            </a:r>
            <a:r>
              <a:rPr lang="pl-PL" b="1" dirty="0" smtClean="0">
                <a:latin typeface="Baskerville Old Face" pitchFamily="18" charset="0"/>
              </a:rPr>
              <a:t>34 latach stania na czele parafii                  św. Wojciecha.</a:t>
            </a:r>
            <a:endParaRPr lang="pl-PL" dirty="0">
              <a:latin typeface="Baskerville Old Face" pitchFamily="18" charset="0"/>
            </a:endParaRPr>
          </a:p>
        </p:txBody>
      </p:sp>
      <p:sp>
        <p:nvSpPr>
          <p:cNvPr id="6" name="pole tekstowe 5"/>
          <p:cNvSpPr txBox="1"/>
          <p:nvPr/>
        </p:nvSpPr>
        <p:spPr>
          <a:xfrm>
            <a:off x="393549" y="5157192"/>
            <a:ext cx="4403770" cy="646331"/>
          </a:xfrm>
          <a:prstGeom prst="rect">
            <a:avLst/>
          </a:prstGeom>
          <a:noFill/>
        </p:spPr>
        <p:txBody>
          <a:bodyPr wrap="none" rtlCol="0">
            <a:spAutoFit/>
          </a:bodyPr>
          <a:lstStyle/>
          <a:p>
            <a:pPr algn="ctr"/>
            <a:r>
              <a:rPr lang="pl-PL" b="1" dirty="0" smtClean="0">
                <a:latin typeface="Baskerville Old Face" pitchFamily="18" charset="0"/>
              </a:rPr>
              <a:t>07. o6. 2015 r. </a:t>
            </a:r>
          </a:p>
          <a:p>
            <a:pPr algn="ctr"/>
            <a:r>
              <a:rPr lang="pl-PL" b="1" dirty="0" smtClean="0">
                <a:latin typeface="Baskerville Old Face" pitchFamily="18" charset="0"/>
              </a:rPr>
              <a:t>ks. Andrzej Rygielski przeszedł na emeryturę</a:t>
            </a:r>
            <a:endParaRPr lang="pl-PL" b="1" dirty="0">
              <a:latin typeface="Baskerville Old Face"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pzp.eu/galeria/2015/rygielski15.jpg"/>
          <p:cNvPicPr>
            <a:picLocks noChangeAspect="1" noChangeArrowheads="1"/>
          </p:cNvPicPr>
          <p:nvPr/>
        </p:nvPicPr>
        <p:blipFill>
          <a:blip r:embed="rId2" cstate="print"/>
          <a:srcRect/>
          <a:stretch>
            <a:fillRect/>
          </a:stretch>
        </p:blipFill>
        <p:spPr bwMode="auto">
          <a:xfrm>
            <a:off x="2051720" y="-9053"/>
            <a:ext cx="4922282" cy="6867053"/>
          </a:xfrm>
          <a:prstGeom prst="rect">
            <a:avLst/>
          </a:prstGeom>
          <a:noFill/>
        </p:spPr>
      </p:pic>
      <p:sp>
        <p:nvSpPr>
          <p:cNvPr id="3" name="pole tekstowe 2"/>
          <p:cNvSpPr txBox="1"/>
          <p:nvPr/>
        </p:nvSpPr>
        <p:spPr>
          <a:xfrm>
            <a:off x="7559824" y="6273225"/>
            <a:ext cx="1584176" cy="584775"/>
          </a:xfrm>
          <a:prstGeom prst="rect">
            <a:avLst/>
          </a:prstGeom>
          <a:noFill/>
        </p:spPr>
        <p:txBody>
          <a:bodyPr wrap="square" rtlCol="0">
            <a:spAutoFit/>
          </a:bodyPr>
          <a:lstStyle/>
          <a:p>
            <a:r>
              <a:rPr lang="pl-PL" sz="1600" dirty="0" smtClean="0">
                <a:latin typeface="Baskerville Old Face" pitchFamily="18" charset="0"/>
              </a:rPr>
              <a:t>Przygotowała:</a:t>
            </a:r>
          </a:p>
          <a:p>
            <a:r>
              <a:rPr lang="pl-PL" sz="1600" dirty="0" smtClean="0">
                <a:latin typeface="Baskerville Old Face" pitchFamily="18" charset="0"/>
              </a:rPr>
              <a:t> Kinga </a:t>
            </a:r>
            <a:r>
              <a:rPr lang="pl-PL" sz="1600" dirty="0" err="1" smtClean="0">
                <a:latin typeface="Baskerville Old Face" pitchFamily="18" charset="0"/>
              </a:rPr>
              <a:t>Babicz</a:t>
            </a:r>
            <a:endParaRPr lang="pl-PL" sz="1600" dirty="0">
              <a:latin typeface="Baskerville Old Face"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899592" y="1916832"/>
            <a:ext cx="6696744" cy="3293209"/>
          </a:xfrm>
          <a:prstGeom prst="rect">
            <a:avLst/>
          </a:prstGeom>
        </p:spPr>
        <p:txBody>
          <a:bodyPr wrap="square">
            <a:spAutoFit/>
          </a:bodyPr>
          <a:lstStyle/>
          <a:p>
            <a:pPr algn="just"/>
            <a:r>
              <a:rPr lang="pl-PL" sz="3200" b="1" dirty="0" smtClean="0">
                <a:latin typeface="Baskerville Old Face" pitchFamily="18" charset="0"/>
              </a:rPr>
              <a:t>„Chcę ich (ludzi) zbliżać do Boga poprzez czynienie dla nich konkretnego dobra i uczenia czynienia dobra bliźnim. Cała moja praca, nie tylko duszpasterska, służy temu celowi.”</a:t>
            </a:r>
          </a:p>
          <a:p>
            <a:pPr algn="just"/>
            <a:endParaRPr lang="pl-PL" sz="3200" b="1" dirty="0" smtClean="0">
              <a:latin typeface="Baskerville Old Face" pitchFamily="18" charset="0"/>
            </a:endParaRPr>
          </a:p>
          <a:p>
            <a:pPr algn="just"/>
            <a:r>
              <a:rPr lang="pl-PL" sz="1600" b="1" dirty="0" smtClean="0">
                <a:latin typeface="Baskerville Old Face" pitchFamily="18" charset="0"/>
              </a:rPr>
              <a:t>					ks. Andrzej Rygielski</a:t>
            </a:r>
            <a:endParaRPr lang="pl-PL" sz="1600" b="1" dirty="0">
              <a:latin typeface="Baskerville Old Face"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wojciech.hpark.pl/foto/hiko_1.jpg"/>
          <p:cNvPicPr>
            <a:picLocks noChangeAspect="1" noChangeArrowheads="1"/>
          </p:cNvPicPr>
          <p:nvPr/>
        </p:nvPicPr>
        <p:blipFill>
          <a:blip r:embed="rId2" cstate="print"/>
          <a:srcRect/>
          <a:stretch>
            <a:fillRect/>
          </a:stretch>
        </p:blipFill>
        <p:spPr bwMode="auto">
          <a:xfrm>
            <a:off x="-1" y="-1"/>
            <a:ext cx="3707905" cy="2224743"/>
          </a:xfrm>
          <a:prstGeom prst="rect">
            <a:avLst/>
          </a:prstGeom>
          <a:noFill/>
        </p:spPr>
      </p:pic>
      <p:pic>
        <p:nvPicPr>
          <p:cNvPr id="33796" name="Picture 4" descr="http://wojciech.hpark.pl/foto/hiko_2.jpg"/>
          <p:cNvPicPr>
            <a:picLocks noChangeAspect="1" noChangeArrowheads="1"/>
          </p:cNvPicPr>
          <p:nvPr/>
        </p:nvPicPr>
        <p:blipFill>
          <a:blip r:embed="rId3" cstate="print"/>
          <a:srcRect/>
          <a:stretch>
            <a:fillRect/>
          </a:stretch>
        </p:blipFill>
        <p:spPr bwMode="auto">
          <a:xfrm>
            <a:off x="539552" y="4545570"/>
            <a:ext cx="3635896" cy="2312430"/>
          </a:xfrm>
          <a:prstGeom prst="rect">
            <a:avLst/>
          </a:prstGeom>
          <a:noFill/>
        </p:spPr>
      </p:pic>
      <p:pic>
        <p:nvPicPr>
          <p:cNvPr id="33798" name="Picture 6" descr="http://wojciech.hpark.pl/foto/hiko_3.jpg"/>
          <p:cNvPicPr>
            <a:picLocks noChangeAspect="1" noChangeArrowheads="1"/>
          </p:cNvPicPr>
          <p:nvPr/>
        </p:nvPicPr>
        <p:blipFill>
          <a:blip r:embed="rId4" cstate="print"/>
          <a:srcRect/>
          <a:stretch>
            <a:fillRect/>
          </a:stretch>
        </p:blipFill>
        <p:spPr bwMode="auto">
          <a:xfrm>
            <a:off x="2339752" y="1988840"/>
            <a:ext cx="4023253" cy="2269116"/>
          </a:xfrm>
          <a:prstGeom prst="rect">
            <a:avLst/>
          </a:prstGeom>
          <a:noFill/>
        </p:spPr>
      </p:pic>
      <p:pic>
        <p:nvPicPr>
          <p:cNvPr id="33800" name="Picture 8" descr="http://wojciech.hpark.pl/foto/hiko_4.jpg"/>
          <p:cNvPicPr>
            <a:picLocks noChangeAspect="1" noChangeArrowheads="1"/>
          </p:cNvPicPr>
          <p:nvPr/>
        </p:nvPicPr>
        <p:blipFill>
          <a:blip r:embed="rId5" cstate="print"/>
          <a:srcRect/>
          <a:stretch>
            <a:fillRect/>
          </a:stretch>
        </p:blipFill>
        <p:spPr bwMode="auto">
          <a:xfrm>
            <a:off x="5004048" y="4509976"/>
            <a:ext cx="3691861" cy="2348024"/>
          </a:xfrm>
          <a:prstGeom prst="rect">
            <a:avLst/>
          </a:prstGeom>
          <a:noFill/>
        </p:spPr>
      </p:pic>
      <p:pic>
        <p:nvPicPr>
          <p:cNvPr id="33802" name="Picture 10" descr="http://wojciech.hpark.pl/foto/hiko_6.jpg"/>
          <p:cNvPicPr>
            <a:picLocks noChangeAspect="1" noChangeArrowheads="1"/>
          </p:cNvPicPr>
          <p:nvPr/>
        </p:nvPicPr>
        <p:blipFill>
          <a:blip r:embed="rId6" cstate="print"/>
          <a:srcRect/>
          <a:stretch>
            <a:fillRect/>
          </a:stretch>
        </p:blipFill>
        <p:spPr bwMode="auto">
          <a:xfrm>
            <a:off x="6619542" y="836712"/>
            <a:ext cx="2524458" cy="3356992"/>
          </a:xfrm>
          <a:prstGeom prst="rect">
            <a:avLst/>
          </a:prstGeom>
          <a:noFill/>
        </p:spPr>
      </p:pic>
      <p:pic>
        <p:nvPicPr>
          <p:cNvPr id="33804" name="Picture 12" descr="http://wojciech.hpark.pl/foto/hiko_7.jpg"/>
          <p:cNvPicPr>
            <a:picLocks noChangeAspect="1" noChangeArrowheads="1"/>
          </p:cNvPicPr>
          <p:nvPr/>
        </p:nvPicPr>
        <p:blipFill>
          <a:blip r:embed="rId7" cstate="print"/>
          <a:srcRect/>
          <a:stretch>
            <a:fillRect/>
          </a:stretch>
        </p:blipFill>
        <p:spPr bwMode="auto">
          <a:xfrm>
            <a:off x="5220072" y="0"/>
            <a:ext cx="1440160" cy="2208835"/>
          </a:xfrm>
          <a:prstGeom prst="rect">
            <a:avLst/>
          </a:prstGeom>
          <a:noFill/>
        </p:spPr>
      </p:pic>
      <p:sp>
        <p:nvSpPr>
          <p:cNvPr id="9" name="pole tekstowe 8"/>
          <p:cNvSpPr txBox="1"/>
          <p:nvPr/>
        </p:nvSpPr>
        <p:spPr>
          <a:xfrm>
            <a:off x="0" y="4149080"/>
            <a:ext cx="9302547" cy="400110"/>
          </a:xfrm>
          <a:prstGeom prst="rect">
            <a:avLst/>
          </a:prstGeom>
          <a:noFill/>
        </p:spPr>
        <p:txBody>
          <a:bodyPr wrap="none" rtlCol="0">
            <a:spAutoFit/>
          </a:bodyPr>
          <a:lstStyle/>
          <a:p>
            <a:r>
              <a:rPr lang="pl-PL" sz="2000" b="1" dirty="0" smtClean="0">
                <a:latin typeface="Baskerville Old Face" pitchFamily="18" charset="0"/>
              </a:rPr>
              <a:t>17. 05.1983 r.-  Poświęcenie placu pod budowę kościoła </a:t>
            </a:r>
            <a:r>
              <a:rPr lang="pl-PL" sz="2000" b="1" dirty="0" err="1" smtClean="0">
                <a:latin typeface="Baskerville Old Face" pitchFamily="18" charset="0"/>
              </a:rPr>
              <a:t>pw</a:t>
            </a:r>
            <a:r>
              <a:rPr lang="pl-PL" sz="2000" b="1" dirty="0" smtClean="0">
                <a:latin typeface="Baskerville Old Face" pitchFamily="18" charset="0"/>
              </a:rPr>
              <a:t>. Św. Wojciecha w Wągrowcu</a:t>
            </a:r>
            <a:endParaRPr lang="pl-PL" sz="2000" b="1" dirty="0">
              <a:latin typeface="Baskerville Old Face" pitchFamily="18" charset="0"/>
            </a:endParaRPr>
          </a:p>
        </p:txBody>
      </p:sp>
      <p:sp>
        <p:nvSpPr>
          <p:cNvPr id="10" name="Prostokąt 9"/>
          <p:cNvSpPr/>
          <p:nvPr/>
        </p:nvSpPr>
        <p:spPr>
          <a:xfrm>
            <a:off x="107504" y="0"/>
            <a:ext cx="3541354" cy="369332"/>
          </a:xfrm>
          <a:prstGeom prst="rect">
            <a:avLst/>
          </a:prstGeom>
        </p:spPr>
        <p:txBody>
          <a:bodyPr wrap="none">
            <a:spAutoFit/>
          </a:bodyPr>
          <a:lstStyle/>
          <a:p>
            <a:r>
              <a:rPr lang="pl-PL" b="1" dirty="0" smtClean="0">
                <a:latin typeface="Baskerville Old Face" pitchFamily="18" charset="0"/>
              </a:rPr>
              <a:t>30. 08. 1981 r. – poświecono kaplicę</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ojciech.hpark.pl/images/templates/dd_jazzband_45/images/example/001.jpg"/>
          <p:cNvPicPr>
            <a:picLocks noChangeAspect="1" noChangeArrowheads="1"/>
          </p:cNvPicPr>
          <p:nvPr/>
        </p:nvPicPr>
        <p:blipFill>
          <a:blip r:embed="rId2" cstate="print"/>
          <a:srcRect/>
          <a:stretch>
            <a:fillRect/>
          </a:stretch>
        </p:blipFill>
        <p:spPr bwMode="auto">
          <a:xfrm>
            <a:off x="3131840" y="3763506"/>
            <a:ext cx="6012160" cy="3094494"/>
          </a:xfrm>
          <a:prstGeom prst="rect">
            <a:avLst/>
          </a:prstGeom>
          <a:noFill/>
        </p:spPr>
      </p:pic>
      <p:pic>
        <p:nvPicPr>
          <p:cNvPr id="22532" name="Picture 4" descr="http://www.portalwrc.pl/images/foto/wagrowiec-kosc-1.jpg"/>
          <p:cNvPicPr>
            <a:picLocks noChangeAspect="1" noChangeArrowheads="1"/>
          </p:cNvPicPr>
          <p:nvPr/>
        </p:nvPicPr>
        <p:blipFill>
          <a:blip r:embed="rId3" cstate="print"/>
          <a:srcRect/>
          <a:stretch>
            <a:fillRect/>
          </a:stretch>
        </p:blipFill>
        <p:spPr bwMode="auto">
          <a:xfrm>
            <a:off x="0" y="0"/>
            <a:ext cx="5436096" cy="407707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683568" y="476672"/>
            <a:ext cx="7776864" cy="1200329"/>
          </a:xfrm>
          <a:prstGeom prst="rect">
            <a:avLst/>
          </a:prstGeom>
        </p:spPr>
        <p:txBody>
          <a:bodyPr wrap="square">
            <a:spAutoFit/>
          </a:bodyPr>
          <a:lstStyle/>
          <a:p>
            <a:pPr algn="just"/>
            <a:r>
              <a:rPr lang="pl-PL" b="1" dirty="0" smtClean="0">
                <a:latin typeface="Baskerville Old Face" pitchFamily="18" charset="0"/>
              </a:rPr>
              <a:t>5 października 1993 r. na mocy dekretu Księdza Arcybiskupa Henryka Muszyńskiego ks. A. Rygielski został obdarowany godnością </a:t>
            </a:r>
            <a:r>
              <a:rPr lang="pl-PL" b="1" dirty="0" smtClean="0">
                <a:solidFill>
                  <a:srgbClr val="C00000"/>
                </a:solidFill>
                <a:latin typeface="Baskerville Old Face" pitchFamily="18" charset="0"/>
              </a:rPr>
              <a:t>kanonika honorowego nowo erygowanej Kapituły Kolegiackiej </a:t>
            </a:r>
            <a:r>
              <a:rPr lang="pl-PL" b="1" dirty="0" err="1" smtClean="0">
                <a:solidFill>
                  <a:srgbClr val="C00000"/>
                </a:solidFill>
                <a:latin typeface="Baskerville Old Face" pitchFamily="18" charset="0"/>
              </a:rPr>
              <a:t>pw</a:t>
            </a:r>
            <a:r>
              <a:rPr lang="pl-PL" b="1" dirty="0" smtClean="0">
                <a:solidFill>
                  <a:srgbClr val="C00000"/>
                </a:solidFill>
                <a:latin typeface="Baskerville Old Face" pitchFamily="18" charset="0"/>
              </a:rPr>
              <a:t>. Matki Bożej Pięknej Miłości - Matki Kościoła w Bydgoszczy.</a:t>
            </a:r>
            <a:endParaRPr lang="pl-PL" b="1" dirty="0">
              <a:solidFill>
                <a:srgbClr val="C00000"/>
              </a:solidFill>
              <a:latin typeface="Baskerville Old Face" pitchFamily="18" charset="0"/>
            </a:endParaRPr>
          </a:p>
        </p:txBody>
      </p:sp>
      <p:pic>
        <p:nvPicPr>
          <p:cNvPr id="21506" name="Picture 2" descr="Sanktuarium Matki Bożej Pięknej Miłości "/>
          <p:cNvPicPr>
            <a:picLocks noChangeAspect="1" noChangeArrowheads="1"/>
          </p:cNvPicPr>
          <p:nvPr/>
        </p:nvPicPr>
        <p:blipFill>
          <a:blip r:embed="rId2" cstate="print"/>
          <a:srcRect/>
          <a:stretch>
            <a:fillRect/>
          </a:stretch>
        </p:blipFill>
        <p:spPr bwMode="auto">
          <a:xfrm>
            <a:off x="2627784" y="1718117"/>
            <a:ext cx="3888432" cy="5139883"/>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899592" y="2132856"/>
            <a:ext cx="6624736" cy="2554545"/>
          </a:xfrm>
          <a:prstGeom prst="rect">
            <a:avLst/>
          </a:prstGeom>
        </p:spPr>
        <p:txBody>
          <a:bodyPr wrap="square">
            <a:spAutoFit/>
          </a:bodyPr>
          <a:lstStyle/>
          <a:p>
            <a:pPr algn="ctr"/>
            <a:r>
              <a:rPr lang="pl-PL" sz="4000" b="1" dirty="0" smtClean="0">
                <a:latin typeface="Baskerville Old Face" pitchFamily="18" charset="0"/>
              </a:rPr>
              <a:t>„Nie robię nic na siłę, </a:t>
            </a:r>
          </a:p>
          <a:p>
            <a:pPr algn="ctr"/>
            <a:r>
              <a:rPr lang="pl-PL" sz="4000" b="1" dirty="0" smtClean="0">
                <a:latin typeface="Baskerville Old Face" pitchFamily="18" charset="0"/>
              </a:rPr>
              <a:t>nie zmieniam ludzi słowem, </a:t>
            </a:r>
          </a:p>
          <a:p>
            <a:pPr algn="ctr"/>
            <a:r>
              <a:rPr lang="pl-PL" sz="4000" b="1" dirty="0" smtClean="0">
                <a:latin typeface="Baskerville Old Face" pitchFamily="18" charset="0"/>
              </a:rPr>
              <a:t>ale przede wszystkim czynem.”</a:t>
            </a:r>
          </a:p>
          <a:p>
            <a:pPr algn="ctr"/>
            <a:r>
              <a:rPr lang="pl-PL" sz="1400" b="1" dirty="0" smtClean="0">
                <a:latin typeface="Baskerville Old Face" pitchFamily="18" charset="0"/>
              </a:rPr>
              <a:t>					Ks. Andrzej Rygielski</a:t>
            </a:r>
            <a:r>
              <a:rPr lang="pl-PL" sz="4000" dirty="0" smtClean="0">
                <a:latin typeface="Baskerville Old Face" pitchFamily="18" charset="0"/>
              </a:rPr>
              <a:t> </a:t>
            </a:r>
            <a:endParaRPr lang="pl-PL" sz="4000" dirty="0">
              <a:latin typeface="Baskerville Old Face" pitchFamily="18" charset="0"/>
            </a:endParaRPr>
          </a:p>
        </p:txBody>
      </p:sp>
      <p:pic>
        <p:nvPicPr>
          <p:cNvPr id="4" name="Picture 2"/>
          <p:cNvPicPr>
            <a:picLocks noChangeAspect="1" noChangeArrowheads="1"/>
          </p:cNvPicPr>
          <p:nvPr/>
        </p:nvPicPr>
        <p:blipFill>
          <a:blip r:embed="rId2" cstate="print">
            <a:lum/>
          </a:blip>
          <a:srcRect/>
          <a:stretch>
            <a:fillRect/>
          </a:stretch>
        </p:blipFill>
        <p:spPr bwMode="auto">
          <a:xfrm>
            <a:off x="0" y="0"/>
            <a:ext cx="1259632" cy="179333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a:xfrm>
            <a:off x="539552" y="620688"/>
            <a:ext cx="7620000" cy="1858218"/>
          </a:xfrm>
        </p:spPr>
        <p:txBody>
          <a:bodyPr>
            <a:normAutofit fontScale="90000"/>
          </a:bodyPr>
          <a:lstStyle/>
          <a:p>
            <a:pPr algn="ctr"/>
            <a:r>
              <a:rPr lang="pl-PL" sz="4000" b="1" dirty="0" smtClean="0">
                <a:latin typeface="Baskerville Old Face" pitchFamily="18" charset="0"/>
              </a:rPr>
              <a:t>Stowarzyszenie</a:t>
            </a:r>
            <a:br>
              <a:rPr lang="pl-PL" sz="4000" b="1" dirty="0" smtClean="0">
                <a:latin typeface="Baskerville Old Face" pitchFamily="18" charset="0"/>
              </a:rPr>
            </a:br>
            <a:r>
              <a:rPr lang="pl-PL" sz="4000" b="1" dirty="0" smtClean="0">
                <a:latin typeface="Baskerville Old Face" pitchFamily="18" charset="0"/>
              </a:rPr>
              <a:t> im. ks. Jerzego </a:t>
            </a:r>
            <a:r>
              <a:rPr lang="pl-PL" sz="4000" b="1" dirty="0" err="1" smtClean="0">
                <a:latin typeface="Baskerville Old Face" pitchFamily="18" charset="0"/>
              </a:rPr>
              <a:t>Niwarda</a:t>
            </a:r>
            <a:r>
              <a:rPr lang="pl-PL" sz="4000" b="1" dirty="0" smtClean="0">
                <a:latin typeface="Baskerville Old Face" pitchFamily="18" charset="0"/>
              </a:rPr>
              <a:t> </a:t>
            </a:r>
            <a:r>
              <a:rPr lang="pl-PL" sz="4000" b="1" dirty="0" err="1" smtClean="0">
                <a:latin typeface="Baskerville Old Face" pitchFamily="18" charset="0"/>
              </a:rPr>
              <a:t>Musolffa</a:t>
            </a:r>
            <a:r>
              <a:rPr lang="pl-PL" sz="4000" b="1" dirty="0" smtClean="0">
                <a:latin typeface="Baskerville Old Face" pitchFamily="18" charset="0"/>
              </a:rPr>
              <a:t>-</a:t>
            </a:r>
            <a:br>
              <a:rPr lang="pl-PL" sz="4000" b="1" dirty="0" smtClean="0">
                <a:latin typeface="Baskerville Old Face" pitchFamily="18" charset="0"/>
              </a:rPr>
            </a:br>
            <a:r>
              <a:rPr lang="pl-PL" sz="1800" b="1" dirty="0" smtClean="0">
                <a:latin typeface="Baskerville Old Face" pitchFamily="18" charset="0"/>
              </a:rPr>
              <a:t>powstało z inicjatywy ks. A. Rygielskiego. 17 marca 2000 r. Sąd Rejonowy w Poznaniu wpisał je do rejestru organizacji społecznych.</a:t>
            </a:r>
            <a:r>
              <a:rPr lang="pl-PL" sz="4000" b="1" dirty="0" smtClean="0">
                <a:latin typeface="Baskerville Old Face" pitchFamily="18" charset="0"/>
              </a:rPr>
              <a:t> </a:t>
            </a:r>
            <a:endParaRPr lang="pl-PL" sz="4000" b="1" dirty="0">
              <a:latin typeface="Baskerville Old Face" pitchFamily="18" charset="0"/>
            </a:endParaRPr>
          </a:p>
        </p:txBody>
      </p:sp>
      <p:sp>
        <p:nvSpPr>
          <p:cNvPr id="19457" name="Rectangle 1"/>
          <p:cNvSpPr>
            <a:spLocks noChangeArrowheads="1"/>
          </p:cNvSpPr>
          <p:nvPr/>
        </p:nvSpPr>
        <p:spPr bwMode="auto">
          <a:xfrm>
            <a:off x="2267744" y="2924944"/>
            <a:ext cx="3888432" cy="2308324"/>
          </a:xfrm>
          <a:prstGeom prst="rect">
            <a:avLst/>
          </a:prstGeom>
          <a:solidFill>
            <a:srgbClr val="EDEDEC"/>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Zarząd Stowarzyszenia 2015 r.:</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1.</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Prezes Zarządu           –          ks. prał. Andrzej Rygielski</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2.</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err="1" smtClean="0">
                <a:ln>
                  <a:noFill/>
                </a:ln>
                <a:solidFill>
                  <a:srgbClr val="003333"/>
                </a:solidFill>
                <a:effectLst/>
                <a:latin typeface="Baskerville Old Face" pitchFamily="18" charset="0"/>
                <a:cs typeface="Arial" pitchFamily="34" charset="0"/>
              </a:rPr>
              <a:t>Viceprezes</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                   –          Michał Politowski</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3.</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Sekretarz                      –          Stanisław Owsianny</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4.</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Skarbnik                       –          Marian </a:t>
            </a:r>
            <a:r>
              <a:rPr kumimoji="0" lang="pl-PL" sz="1200" b="1" i="0" u="none" strike="noStrike" cap="none" normalizeH="0" baseline="0" dirty="0" err="1" smtClean="0">
                <a:ln>
                  <a:noFill/>
                </a:ln>
                <a:solidFill>
                  <a:srgbClr val="003333"/>
                </a:solidFill>
                <a:effectLst/>
                <a:latin typeface="Baskerville Old Face" pitchFamily="18" charset="0"/>
                <a:cs typeface="Arial" pitchFamily="34" charset="0"/>
              </a:rPr>
              <a:t>Talaczyński</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5.</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Członek Zarządu        –          Bogumiła </a:t>
            </a:r>
            <a:r>
              <a:rPr kumimoji="0" lang="pl-PL" sz="1200" b="1" i="0" u="none" strike="noStrike" cap="none" normalizeH="0" baseline="0" dirty="0" err="1" smtClean="0">
                <a:ln>
                  <a:noFill/>
                </a:ln>
                <a:solidFill>
                  <a:srgbClr val="003333"/>
                </a:solidFill>
                <a:effectLst/>
                <a:latin typeface="Baskerville Old Face" pitchFamily="18" charset="0"/>
                <a:cs typeface="Arial" pitchFamily="34" charset="0"/>
              </a:rPr>
              <a:t>Nickel</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6.</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Członek Zarządu        –          Bronisław Pędzisz</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 </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Komisja Rewizyjna:</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1.</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Times New Roman" pitchFamily="18" charset="0"/>
              </a:rPr>
              <a:t>January </a:t>
            </a:r>
            <a:r>
              <a:rPr kumimoji="0" lang="pl-PL" sz="1200" b="1" i="0" u="none" strike="noStrike" cap="none" normalizeH="0" baseline="0" dirty="0" err="1" smtClean="0">
                <a:ln>
                  <a:noFill/>
                </a:ln>
                <a:solidFill>
                  <a:srgbClr val="003333"/>
                </a:solidFill>
                <a:effectLst/>
                <a:latin typeface="Baskerville Old Face" pitchFamily="18" charset="0"/>
                <a:cs typeface="Times New Roman" pitchFamily="18" charset="0"/>
              </a:rPr>
              <a:t>Bątkiewicz</a:t>
            </a:r>
            <a:r>
              <a:rPr kumimoji="0" lang="pl-PL" sz="1200" b="1"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      przewodniczący komisji</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2.</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Piotr Stanowski                –     członek komisji</a:t>
            </a:r>
            <a:endParaRPr kumimoji="0" lang="pl-PL" sz="1000" b="1" i="0" u="none" strike="noStrike" cap="none" normalizeH="0" baseline="0" dirty="0" smtClean="0">
              <a:ln>
                <a:noFill/>
              </a:ln>
              <a:solidFill>
                <a:srgbClr val="000000"/>
              </a:solidFill>
              <a:effectLst/>
              <a:latin typeface="Baskerville Old Fac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3.</a:t>
            </a:r>
            <a:r>
              <a:rPr kumimoji="0" lang="pl-PL" sz="700" b="0" i="0" u="none" strike="noStrike" cap="none" normalizeH="0" baseline="0" dirty="0" smtClean="0">
                <a:ln>
                  <a:noFill/>
                </a:ln>
                <a:solidFill>
                  <a:srgbClr val="003333"/>
                </a:solidFill>
                <a:effectLst/>
                <a:latin typeface="Baskerville Old Face" pitchFamily="18" charset="0"/>
                <a:cs typeface="Times New Roman" pitchFamily="18" charset="0"/>
              </a:rPr>
              <a:t>    </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Przemysław </a:t>
            </a:r>
            <a:r>
              <a:rPr kumimoji="0" lang="pl-PL" sz="1200" b="1" i="0" u="none" strike="noStrike" cap="none" normalizeH="0" baseline="0" dirty="0" err="1" smtClean="0">
                <a:ln>
                  <a:noFill/>
                </a:ln>
                <a:solidFill>
                  <a:srgbClr val="003333"/>
                </a:solidFill>
                <a:effectLst/>
                <a:latin typeface="Baskerville Old Face" pitchFamily="18" charset="0"/>
                <a:cs typeface="Arial" pitchFamily="34" charset="0"/>
              </a:rPr>
              <a:t>Kwiatecki</a:t>
            </a:r>
            <a:r>
              <a:rPr kumimoji="0" lang="pl-PL" sz="1200" b="1" i="0" u="none" strike="noStrike" cap="none" normalizeH="0" baseline="0" dirty="0" smtClean="0">
                <a:ln>
                  <a:noFill/>
                </a:ln>
                <a:solidFill>
                  <a:srgbClr val="003333"/>
                </a:solidFill>
                <a:effectLst/>
                <a:latin typeface="Baskerville Old Face" pitchFamily="18" charset="0"/>
                <a:cs typeface="Arial" pitchFamily="34" charset="0"/>
              </a:rPr>
              <a:t>   –     członek komisji</a:t>
            </a:r>
            <a:endParaRPr kumimoji="0" lang="pl-PL" sz="1800" b="0" i="0" u="none" strike="noStrike" cap="none" normalizeH="0" baseline="0" dirty="0" smtClean="0">
              <a:ln>
                <a:noFill/>
              </a:ln>
              <a:solidFill>
                <a:schemeClr val="tx1"/>
              </a:solidFill>
              <a:effectLst/>
              <a:latin typeface="Baskerville Old Face" pitchFamily="18" charset="0"/>
              <a:cs typeface="Arial" pitchFamily="34" charset="0"/>
            </a:endParaRPr>
          </a:p>
        </p:txBody>
      </p:sp>
    </p:spTree>
    <p:extLst>
      <p:ext uri="{BB962C8B-B14F-4D97-AF65-F5344CB8AC3E}">
        <p14:creationId xmlns="" xmlns:p14="http://schemas.microsoft.com/office/powerpoint/2010/main" val="2946112891"/>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TotalTime>
  <Words>829</Words>
  <Application>Microsoft Office PowerPoint</Application>
  <PresentationFormat>Pokaz na ekranie (4:3)</PresentationFormat>
  <Paragraphs>70</Paragraphs>
  <Slides>32</Slides>
  <Notes>0</Notes>
  <HiddenSlides>0</HiddenSlides>
  <MMClips>0</MMClips>
  <ScaleCrop>false</ScaleCrop>
  <HeadingPairs>
    <vt:vector size="4" baseType="variant">
      <vt:variant>
        <vt:lpstr>Motyw</vt:lpstr>
      </vt:variant>
      <vt:variant>
        <vt:i4>1</vt:i4>
      </vt:variant>
      <vt:variant>
        <vt:lpstr>Tytuły slajdów</vt:lpstr>
      </vt:variant>
      <vt:variant>
        <vt:i4>32</vt:i4>
      </vt:variant>
    </vt:vector>
  </HeadingPairs>
  <TitlesOfParts>
    <vt:vector size="33" baseType="lpstr">
      <vt:lpstr>Motyw pakietu Office</vt:lpstr>
      <vt:lpstr>Slajd 1</vt:lpstr>
      <vt:lpstr>Slajd 2</vt:lpstr>
      <vt:lpstr>Slajd 3</vt:lpstr>
      <vt:lpstr>Slajd 4</vt:lpstr>
      <vt:lpstr>Slajd 5</vt:lpstr>
      <vt:lpstr>Slajd 6</vt:lpstr>
      <vt:lpstr>Slajd 7</vt:lpstr>
      <vt:lpstr>Slajd 8</vt:lpstr>
      <vt:lpstr>Stowarzyszenie  im. ks. Jerzego Niwarda Musolffa- powstało z inicjatywy ks. A. Rygielskiego. 17 marca 2000 r. Sąd Rejonowy w Poznaniu wpisał je do rejestru organizacji społecznych. </vt:lpstr>
      <vt:lpstr>Slajd 10</vt:lpstr>
      <vt:lpstr>Slajd 11</vt:lpstr>
      <vt:lpstr>Slajd 12</vt:lpstr>
      <vt:lpstr>Slajd 13</vt:lpstr>
      <vt:lpstr>Slajd 14</vt:lpstr>
      <vt:lpstr>Slajd 15</vt:lpstr>
      <vt:lpstr>Slajd 16</vt:lpstr>
      <vt:lpstr>Slajd 17</vt:lpstr>
      <vt:lpstr>Slajd 18</vt:lpstr>
      <vt:lpstr>Slajd 19</vt:lpstr>
      <vt:lpstr>Slajd 20</vt:lpstr>
      <vt:lpstr>Slajd 21</vt:lpstr>
      <vt:lpstr>Slajd 22</vt:lpstr>
      <vt:lpstr>Slajd 23</vt:lpstr>
      <vt:lpstr>Slajd 24</vt:lpstr>
      <vt:lpstr>Slajd 25</vt:lpstr>
      <vt:lpstr>Slajd 26</vt:lpstr>
      <vt:lpstr>Slajd 27</vt:lpstr>
      <vt:lpstr>Slajd 28</vt:lpstr>
      <vt:lpstr>Slajd 29</vt:lpstr>
      <vt:lpstr>Slajd 30</vt:lpstr>
      <vt:lpstr>Slajd 31</vt:lpstr>
      <vt:lpstr>Slajd 32</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hp</dc:creator>
  <cp:lastModifiedBy>hp</cp:lastModifiedBy>
  <cp:revision>101</cp:revision>
  <dcterms:created xsi:type="dcterms:W3CDTF">2015-08-24T11:29:41Z</dcterms:created>
  <dcterms:modified xsi:type="dcterms:W3CDTF">2015-10-04T18:22:28Z</dcterms:modified>
</cp:coreProperties>
</file>